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78" r:id="rId7"/>
    <p:sldId id="281" r:id="rId8"/>
    <p:sldId id="276" r:id="rId9"/>
    <p:sldId id="275" r:id="rId10"/>
    <p:sldId id="277" r:id="rId11"/>
    <p:sldId id="272" r:id="rId12"/>
    <p:sldId id="282" r:id="rId13"/>
    <p:sldId id="273" r:id="rId14"/>
    <p:sldId id="274" r:id="rId15"/>
    <p:sldId id="279" r:id="rId16"/>
    <p:sldId id="280" r:id="rId17"/>
    <p:sldId id="269" r:id="rId18"/>
    <p:sldId id="270"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ese, Grant" initials="WG" lastIdx="5" clrIdx="0">
    <p:extLst>
      <p:ext uri="{19B8F6BF-5375-455C-9EA6-DF929625EA0E}">
        <p15:presenceInfo xmlns:p15="http://schemas.microsoft.com/office/powerpoint/2012/main" userId="S::wiesegra@msu.edu::5a0c724c-193e-4ca2-b742-5d7d4fdffa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2D3475-B337-4491-A6A2-EABC446818F2}" v="226" dt="2021-04-30T01:51:15.183"/>
    <p1510:client id="{5C9FF526-5710-EEA4-6571-7148E2C49575}" v="2841" dt="2021-04-30T01:21:59.976"/>
    <p1510:client id="{9AC390D0-FC96-A661-2DE1-D55B0908CA3A}" v="34" dt="2021-04-29T02:35:35.836"/>
    <p1510:client id="{C26B5F41-B402-4FDB-AC19-0890999FE050}" v="1236" dt="2021-04-30T01:24:30.193"/>
    <p1510:client id="{F215713F-E72F-C9F4-E8C4-8DD759B13E43}" v="1" dt="2021-04-30T00:44:53.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108"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8T12:21:48.262" idx="1">
    <p:pos x="1030" y="869"/>
    <p:text>2.1 Edge On</p:text>
    <p:extLst>
      <p:ext uri="{C676402C-5697-4E1C-873F-D02D1690AC5C}">
        <p15:threadingInfo xmlns:p15="http://schemas.microsoft.com/office/powerpoint/2012/main" timeZoneBias="420"/>
      </p:ext>
    </p:extLst>
  </p:cm>
  <p:cm authorId="1" dt="2021-04-28T12:23:29.077" idx="2">
    <p:pos x="1551" y="2995"/>
    <p:text>2.2 Face</p:text>
    <p:extLst>
      <p:ext uri="{C676402C-5697-4E1C-873F-D02D1690AC5C}">
        <p15:threadingInfo xmlns:p15="http://schemas.microsoft.com/office/powerpoint/2012/main" timeZoneBias="420"/>
      </p:ext>
    </p:extLst>
  </p:cm>
  <p:cm authorId="1" dt="2021-04-28T12:24:19.610" idx="3">
    <p:pos x="3671" y="1055"/>
    <p:text>Round</p:text>
    <p:extLst>
      <p:ext uri="{C676402C-5697-4E1C-873F-D02D1690AC5C}">
        <p15:threadingInfo xmlns:p15="http://schemas.microsoft.com/office/powerpoint/2012/main" timeZoneBias="420"/>
      </p:ext>
    </p:extLst>
  </p:cm>
  <p:cm authorId="1" dt="2021-04-28T12:24:47.720" idx="4">
    <p:pos x="5954" y="982"/>
    <p:text>7.2 In between</p:text>
    <p:extLst>
      <p:ext uri="{C676402C-5697-4E1C-873F-D02D1690AC5C}">
        <p15:threadingInfo xmlns:p15="http://schemas.microsoft.com/office/powerpoint/2012/main" timeZoneBias="420"/>
      </p:ext>
    </p:extLst>
  </p:cm>
  <p:cm authorId="1" dt="2021-04-28T12:25:21.706" idx="5">
    <p:pos x="6048" y="2862"/>
    <p:text>7.3 cigar shaped</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6CBB6C-AE44-4BE8-925A-80288ABF51F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540C39-0B3F-42F9-9B68-D83AA5DB66CE}">
      <dgm:prSet/>
      <dgm:spPr/>
      <dgm:t>
        <a:bodyPr/>
        <a:lstStyle/>
        <a:p>
          <a:r>
            <a:rPr lang="en-US"/>
            <a:t>This project serves the purpose of finding and classifying galaxy shapes with a neural network model and a machine learning classifier by</a:t>
          </a:r>
          <a:r>
            <a:rPr lang="en-US" b="0" i="0" u="none"/>
            <a:t> creating an algorithm that takes a galaxy and categorizes it into subcategories, compare it to training data to see if it was successful.  It also outputs a prediction accuracy.</a:t>
          </a:r>
          <a:endParaRPr lang="en-US"/>
        </a:p>
      </dgm:t>
    </dgm:pt>
    <dgm:pt modelId="{3500BBEF-84FA-46B0-80A0-26B9F124FA96}" type="parTrans" cxnId="{9248E1C1-384E-4BC3-9833-4D7BBD0B6ECA}">
      <dgm:prSet/>
      <dgm:spPr/>
      <dgm:t>
        <a:bodyPr/>
        <a:lstStyle/>
        <a:p>
          <a:endParaRPr lang="en-US"/>
        </a:p>
      </dgm:t>
    </dgm:pt>
    <dgm:pt modelId="{80DB5B78-A532-4BEA-87AB-DBD3E6359751}" type="sibTrans" cxnId="{9248E1C1-384E-4BC3-9833-4D7BBD0B6ECA}">
      <dgm:prSet/>
      <dgm:spPr/>
      <dgm:t>
        <a:bodyPr/>
        <a:lstStyle/>
        <a:p>
          <a:endParaRPr lang="en-US"/>
        </a:p>
      </dgm:t>
    </dgm:pt>
    <dgm:pt modelId="{26BABFE2-BB37-44FB-A7D2-637718ABD500}">
      <dgm:prSet/>
      <dgm:spPr/>
      <dgm:t>
        <a:bodyPr/>
        <a:lstStyle/>
        <a:p>
          <a:r>
            <a:rPr lang="en-US"/>
            <a:t>The research question we aim to answer is: which model is better suited for classifying galaxies?</a:t>
          </a:r>
        </a:p>
      </dgm:t>
    </dgm:pt>
    <dgm:pt modelId="{A1B35F51-43A5-44D7-B337-CE3F13D8C5F0}" type="parTrans" cxnId="{10CAD57B-8F15-4548-92B8-38ECD43FAE25}">
      <dgm:prSet/>
      <dgm:spPr/>
      <dgm:t>
        <a:bodyPr/>
        <a:lstStyle/>
        <a:p>
          <a:endParaRPr lang="en-US"/>
        </a:p>
      </dgm:t>
    </dgm:pt>
    <dgm:pt modelId="{C1E75C34-BD13-45F4-8B10-58E3664CED48}" type="sibTrans" cxnId="{10CAD57B-8F15-4548-92B8-38ECD43FAE25}">
      <dgm:prSet/>
      <dgm:spPr/>
      <dgm:t>
        <a:bodyPr/>
        <a:lstStyle/>
        <a:p>
          <a:endParaRPr lang="en-US"/>
        </a:p>
      </dgm:t>
    </dgm:pt>
    <dgm:pt modelId="{D79CBF6F-83A2-4EA8-8CDA-7B855F2367A5}" type="pres">
      <dgm:prSet presAssocID="{596CBB6C-AE44-4BE8-925A-80288ABF51F0}" presName="root" presStyleCnt="0">
        <dgm:presLayoutVars>
          <dgm:dir/>
          <dgm:resizeHandles val="exact"/>
        </dgm:presLayoutVars>
      </dgm:prSet>
      <dgm:spPr/>
    </dgm:pt>
    <dgm:pt modelId="{6A2D1C4C-4E2C-4015-8B77-A587190A77AE}" type="pres">
      <dgm:prSet presAssocID="{26540C39-0B3F-42F9-9B68-D83AA5DB66CE}" presName="compNode" presStyleCnt="0"/>
      <dgm:spPr/>
    </dgm:pt>
    <dgm:pt modelId="{DD3227B2-6EF3-4325-B49A-EF2FDE21F5B5}" type="pres">
      <dgm:prSet presAssocID="{26540C39-0B3F-42F9-9B68-D83AA5DB66C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6789F55-3BF2-4FCD-BE6D-807D6CE04EE2}" type="pres">
      <dgm:prSet presAssocID="{26540C39-0B3F-42F9-9B68-D83AA5DB66CE}" presName="spaceRect" presStyleCnt="0"/>
      <dgm:spPr/>
    </dgm:pt>
    <dgm:pt modelId="{8FF3AAB1-D9BC-46B1-AB7D-E35F89BD4D46}" type="pres">
      <dgm:prSet presAssocID="{26540C39-0B3F-42F9-9B68-D83AA5DB66CE}" presName="textRect" presStyleLbl="revTx" presStyleIdx="0" presStyleCnt="2" custScaleX="113771">
        <dgm:presLayoutVars>
          <dgm:chMax val="1"/>
          <dgm:chPref val="1"/>
        </dgm:presLayoutVars>
      </dgm:prSet>
      <dgm:spPr/>
    </dgm:pt>
    <dgm:pt modelId="{A855E360-B5D7-42DD-A3E1-C5BE56AD9CD1}" type="pres">
      <dgm:prSet presAssocID="{80DB5B78-A532-4BEA-87AB-DBD3E6359751}" presName="sibTrans" presStyleCnt="0"/>
      <dgm:spPr/>
    </dgm:pt>
    <dgm:pt modelId="{E3180F92-35A4-4291-8698-007AC9AC5FE4}" type="pres">
      <dgm:prSet presAssocID="{26BABFE2-BB37-44FB-A7D2-637718ABD500}" presName="compNode" presStyleCnt="0"/>
      <dgm:spPr/>
    </dgm:pt>
    <dgm:pt modelId="{8518991D-F94B-4B61-BE45-6CD14EA54D27}" type="pres">
      <dgm:prSet presAssocID="{26BABFE2-BB37-44FB-A7D2-637718ABD50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scope"/>
        </a:ext>
      </dgm:extLst>
    </dgm:pt>
    <dgm:pt modelId="{D66C28FD-70D3-491B-8D0B-9A21937D302D}" type="pres">
      <dgm:prSet presAssocID="{26BABFE2-BB37-44FB-A7D2-637718ABD500}" presName="spaceRect" presStyleCnt="0"/>
      <dgm:spPr/>
    </dgm:pt>
    <dgm:pt modelId="{18153605-1DAB-452C-B361-489BE1899A9E}" type="pres">
      <dgm:prSet presAssocID="{26BABFE2-BB37-44FB-A7D2-637718ABD500}" presName="textRect" presStyleLbl="revTx" presStyleIdx="1" presStyleCnt="2">
        <dgm:presLayoutVars>
          <dgm:chMax val="1"/>
          <dgm:chPref val="1"/>
        </dgm:presLayoutVars>
      </dgm:prSet>
      <dgm:spPr/>
    </dgm:pt>
  </dgm:ptLst>
  <dgm:cxnLst>
    <dgm:cxn modelId="{41730D1E-F06F-4F7E-989C-1C55ADC6E903}" type="presOf" srcId="{26BABFE2-BB37-44FB-A7D2-637718ABD500}" destId="{18153605-1DAB-452C-B361-489BE1899A9E}" srcOrd="0" destOrd="0" presId="urn:microsoft.com/office/officeart/2018/2/layout/IconLabelList"/>
    <dgm:cxn modelId="{0004CC24-DD69-4711-9AFF-A8D3F0243997}" type="presOf" srcId="{26540C39-0B3F-42F9-9B68-D83AA5DB66CE}" destId="{8FF3AAB1-D9BC-46B1-AB7D-E35F89BD4D46}" srcOrd="0" destOrd="0" presId="urn:microsoft.com/office/officeart/2018/2/layout/IconLabelList"/>
    <dgm:cxn modelId="{6F544F6B-E828-4E76-87F0-3C0A6A973044}" type="presOf" srcId="{596CBB6C-AE44-4BE8-925A-80288ABF51F0}" destId="{D79CBF6F-83A2-4EA8-8CDA-7B855F2367A5}" srcOrd="0" destOrd="0" presId="urn:microsoft.com/office/officeart/2018/2/layout/IconLabelList"/>
    <dgm:cxn modelId="{10CAD57B-8F15-4548-92B8-38ECD43FAE25}" srcId="{596CBB6C-AE44-4BE8-925A-80288ABF51F0}" destId="{26BABFE2-BB37-44FB-A7D2-637718ABD500}" srcOrd="1" destOrd="0" parTransId="{A1B35F51-43A5-44D7-B337-CE3F13D8C5F0}" sibTransId="{C1E75C34-BD13-45F4-8B10-58E3664CED48}"/>
    <dgm:cxn modelId="{9248E1C1-384E-4BC3-9833-4D7BBD0B6ECA}" srcId="{596CBB6C-AE44-4BE8-925A-80288ABF51F0}" destId="{26540C39-0B3F-42F9-9B68-D83AA5DB66CE}" srcOrd="0" destOrd="0" parTransId="{3500BBEF-84FA-46B0-80A0-26B9F124FA96}" sibTransId="{80DB5B78-A532-4BEA-87AB-DBD3E6359751}"/>
    <dgm:cxn modelId="{B0C06EBE-71D2-4E0D-9276-81327BF16609}" type="presParOf" srcId="{D79CBF6F-83A2-4EA8-8CDA-7B855F2367A5}" destId="{6A2D1C4C-4E2C-4015-8B77-A587190A77AE}" srcOrd="0" destOrd="0" presId="urn:microsoft.com/office/officeart/2018/2/layout/IconLabelList"/>
    <dgm:cxn modelId="{BDA5B36E-5F13-47FC-A1B5-C73713FB5C65}" type="presParOf" srcId="{6A2D1C4C-4E2C-4015-8B77-A587190A77AE}" destId="{DD3227B2-6EF3-4325-B49A-EF2FDE21F5B5}" srcOrd="0" destOrd="0" presId="urn:microsoft.com/office/officeart/2018/2/layout/IconLabelList"/>
    <dgm:cxn modelId="{248DC17C-875F-48AE-B830-E20E1928D287}" type="presParOf" srcId="{6A2D1C4C-4E2C-4015-8B77-A587190A77AE}" destId="{66789F55-3BF2-4FCD-BE6D-807D6CE04EE2}" srcOrd="1" destOrd="0" presId="urn:microsoft.com/office/officeart/2018/2/layout/IconLabelList"/>
    <dgm:cxn modelId="{141051A0-ADA1-4756-ABF5-AF46FEC06F34}" type="presParOf" srcId="{6A2D1C4C-4E2C-4015-8B77-A587190A77AE}" destId="{8FF3AAB1-D9BC-46B1-AB7D-E35F89BD4D46}" srcOrd="2" destOrd="0" presId="urn:microsoft.com/office/officeart/2018/2/layout/IconLabelList"/>
    <dgm:cxn modelId="{07C3DC5C-8BE0-411D-9B8A-CBC06EFE9337}" type="presParOf" srcId="{D79CBF6F-83A2-4EA8-8CDA-7B855F2367A5}" destId="{A855E360-B5D7-42DD-A3E1-C5BE56AD9CD1}" srcOrd="1" destOrd="0" presId="urn:microsoft.com/office/officeart/2018/2/layout/IconLabelList"/>
    <dgm:cxn modelId="{DDEF8F26-2AB7-4477-A873-861056F9C5DB}" type="presParOf" srcId="{D79CBF6F-83A2-4EA8-8CDA-7B855F2367A5}" destId="{E3180F92-35A4-4291-8698-007AC9AC5FE4}" srcOrd="2" destOrd="0" presId="urn:microsoft.com/office/officeart/2018/2/layout/IconLabelList"/>
    <dgm:cxn modelId="{70E491DE-A164-40FD-A518-1539B05DDF21}" type="presParOf" srcId="{E3180F92-35A4-4291-8698-007AC9AC5FE4}" destId="{8518991D-F94B-4B61-BE45-6CD14EA54D27}" srcOrd="0" destOrd="0" presId="urn:microsoft.com/office/officeart/2018/2/layout/IconLabelList"/>
    <dgm:cxn modelId="{15E6FDCD-F8D8-4EED-9552-3628D910A755}" type="presParOf" srcId="{E3180F92-35A4-4291-8698-007AC9AC5FE4}" destId="{D66C28FD-70D3-491B-8D0B-9A21937D302D}" srcOrd="1" destOrd="0" presId="urn:microsoft.com/office/officeart/2018/2/layout/IconLabelList"/>
    <dgm:cxn modelId="{D0091387-0689-41F0-B21B-F70007517645}" type="presParOf" srcId="{E3180F92-35A4-4291-8698-007AC9AC5FE4}" destId="{18153605-1DAB-452C-B361-489BE1899A9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227B2-6EF3-4325-B49A-EF2FDE21F5B5}">
      <dsp:nvSpPr>
        <dsp:cNvPr id="0" name=""/>
        <dsp:cNvSpPr/>
      </dsp:nvSpPr>
      <dsp:spPr>
        <a:xfrm>
          <a:off x="1555712" y="12518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F3AAB1-D9BC-46B1-AB7D-E35F89BD4D46}">
      <dsp:nvSpPr>
        <dsp:cNvPr id="0" name=""/>
        <dsp:cNvSpPr/>
      </dsp:nvSpPr>
      <dsp:spPr>
        <a:xfrm>
          <a:off x="70258" y="2539616"/>
          <a:ext cx="49149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This project serves the purpose of finding and classifying galaxy shapes with a neural network model and a machine learning classifier by</a:t>
          </a:r>
          <a:r>
            <a:rPr lang="en-US" sz="1200" b="0" i="0" u="none" kern="1200"/>
            <a:t> creating an algorithm that takes a galaxy and categorizes it into subcategories, compare it to training data to see if it was successful.  It also outputs a prediction accuracy.</a:t>
          </a:r>
          <a:endParaRPr lang="en-US" sz="1200" kern="1200"/>
        </a:p>
      </dsp:txBody>
      <dsp:txXfrm>
        <a:off x="70258" y="2539616"/>
        <a:ext cx="4914907" cy="720000"/>
      </dsp:txXfrm>
    </dsp:sp>
    <dsp:sp modelId="{8518991D-F94B-4B61-BE45-6CD14EA54D27}">
      <dsp:nvSpPr>
        <dsp:cNvPr id="0" name=""/>
        <dsp:cNvSpPr/>
      </dsp:nvSpPr>
      <dsp:spPr>
        <a:xfrm>
          <a:off x="6929166" y="12518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153605-1DAB-452C-B361-489BE1899A9E}">
      <dsp:nvSpPr>
        <dsp:cNvPr id="0" name=""/>
        <dsp:cNvSpPr/>
      </dsp:nvSpPr>
      <dsp:spPr>
        <a:xfrm>
          <a:off x="5741166" y="25396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research question we aim to answer is: which model is better suited for classifying galaxies?</a:t>
          </a:r>
        </a:p>
      </dsp:txBody>
      <dsp:txXfrm>
        <a:off x="5741166" y="2539616"/>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4/29/2021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kaggle.com/c/galaxy-zoo-the-galaxy-challenge/overview/the-galaxy-zoo-decision-tre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png"/><Relationship Id="rId7"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B5B95-69AF-4562-9870-97A2CB493370}"/>
              </a:ext>
            </a:extLst>
          </p:cNvPr>
          <p:cNvSpPr>
            <a:spLocks noGrp="1"/>
          </p:cNvSpPr>
          <p:nvPr>
            <p:ph type="ctrTitle"/>
          </p:nvPr>
        </p:nvSpPr>
        <p:spPr>
          <a:xfrm>
            <a:off x="1031875" y="1212935"/>
            <a:ext cx="6020177" cy="4432130"/>
          </a:xfrm>
        </p:spPr>
        <p:txBody>
          <a:bodyPr anchor="ctr">
            <a:normAutofit/>
          </a:bodyPr>
          <a:lstStyle/>
          <a:p>
            <a:r>
              <a:rPr lang="en-US" sz="6600"/>
              <a:t>Galaxies</a:t>
            </a:r>
          </a:p>
        </p:txBody>
      </p:sp>
      <p:sp>
        <p:nvSpPr>
          <p:cNvPr id="3" name="Subtitle 2">
            <a:extLst>
              <a:ext uri="{FF2B5EF4-FFF2-40B4-BE49-F238E27FC236}">
                <a16:creationId xmlns:a16="http://schemas.microsoft.com/office/drawing/2014/main" id="{93A711E4-8050-435A-98A6-FEB138C4C151}"/>
              </a:ext>
            </a:extLst>
          </p:cNvPr>
          <p:cNvSpPr>
            <a:spLocks noGrp="1"/>
          </p:cNvSpPr>
          <p:nvPr>
            <p:ph type="subTitle" idx="1"/>
          </p:nvPr>
        </p:nvSpPr>
        <p:spPr>
          <a:xfrm>
            <a:off x="8017261" y="2087881"/>
            <a:ext cx="3142864" cy="2682239"/>
          </a:xfrm>
        </p:spPr>
        <p:txBody>
          <a:bodyPr anchor="ctr">
            <a:normAutofit/>
          </a:bodyPr>
          <a:lstStyle/>
          <a:p>
            <a:pPr algn="l"/>
            <a:r>
              <a:rPr lang="en-US"/>
              <a:t>By: Grant </a:t>
            </a:r>
            <a:r>
              <a:rPr lang="en-US" err="1"/>
              <a:t>wiese</a:t>
            </a:r>
            <a:r>
              <a:rPr lang="en-US"/>
              <a:t> </a:t>
            </a:r>
          </a:p>
          <a:p>
            <a:pPr algn="l"/>
            <a:r>
              <a:rPr lang="en-US" err="1"/>
              <a:t>james</a:t>
            </a:r>
            <a:r>
              <a:rPr lang="en-US"/>
              <a:t> </a:t>
            </a:r>
            <a:r>
              <a:rPr lang="en-US" err="1"/>
              <a:t>frebes</a:t>
            </a:r>
            <a:endParaRPr lang="en-US"/>
          </a:p>
          <a:p>
            <a:pPr algn="l"/>
            <a:r>
              <a:rPr lang="en-US"/>
              <a:t>Kavell </a:t>
            </a:r>
            <a:r>
              <a:rPr lang="en-US" err="1"/>
              <a:t>jumaa</a:t>
            </a:r>
            <a:endParaRPr lang="en-US"/>
          </a:p>
        </p:txBody>
      </p:sp>
      <p:cxnSp>
        <p:nvCxnSpPr>
          <p:cNvPr id="10" name="Straight Connector 9">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543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0" name="Picture 32">
            <a:extLst>
              <a:ext uri="{FF2B5EF4-FFF2-40B4-BE49-F238E27FC236}">
                <a16:creationId xmlns:a16="http://schemas.microsoft.com/office/drawing/2014/main" id="{359865F3-E7DF-4981-A87F-1A5A79716B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C0913D-9196-47D8-A78F-72D6D9870607}"/>
              </a:ext>
            </a:extLst>
          </p:cNvPr>
          <p:cNvSpPr>
            <a:spLocks noGrp="1"/>
          </p:cNvSpPr>
          <p:nvPr>
            <p:ph type="title" idx="4294967295"/>
          </p:nvPr>
        </p:nvSpPr>
        <p:spPr>
          <a:xfrm>
            <a:off x="685800" y="1030288"/>
            <a:ext cx="4785744" cy="1035579"/>
          </a:xfrm>
        </p:spPr>
        <p:txBody>
          <a:bodyPr vert="horz" lIns="91440" tIns="45720" rIns="91440" bIns="45720" rtlCol="0" anchor="ctr">
            <a:normAutofit/>
          </a:bodyPr>
          <a:lstStyle/>
          <a:p>
            <a:pPr>
              <a:lnSpc>
                <a:spcPct val="90000"/>
              </a:lnSpc>
            </a:pPr>
            <a:r>
              <a:rPr lang="en-US" sz="2800"/>
              <a:t>Methodology for machine learning classifier (svm)</a:t>
            </a:r>
          </a:p>
        </p:txBody>
      </p:sp>
      <p:pic>
        <p:nvPicPr>
          <p:cNvPr id="6" name="Content Placeholder 5">
            <a:extLst>
              <a:ext uri="{FF2B5EF4-FFF2-40B4-BE49-F238E27FC236}">
                <a16:creationId xmlns:a16="http://schemas.microsoft.com/office/drawing/2014/main" id="{4622EEE8-7B1A-4CBB-AA76-ACA694863C81}"/>
              </a:ext>
            </a:extLst>
          </p:cNvPr>
          <p:cNvPicPr>
            <a:picLocks noChangeAspect="1"/>
          </p:cNvPicPr>
          <p:nvPr/>
        </p:nvPicPr>
        <p:blipFill>
          <a:blip r:embed="rId4"/>
          <a:stretch>
            <a:fillRect/>
          </a:stretch>
        </p:blipFill>
        <p:spPr>
          <a:xfrm>
            <a:off x="329738" y="2781524"/>
            <a:ext cx="4909371" cy="324497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3" descr="Text&#10;&#10;Description automatically generated">
            <a:extLst>
              <a:ext uri="{FF2B5EF4-FFF2-40B4-BE49-F238E27FC236}">
                <a16:creationId xmlns:a16="http://schemas.microsoft.com/office/drawing/2014/main" id="{96E5563B-0404-4DD6-897A-59E139364894}"/>
              </a:ext>
            </a:extLst>
          </p:cNvPr>
          <p:cNvPicPr>
            <a:picLocks noChangeAspect="1"/>
          </p:cNvPicPr>
          <p:nvPr/>
        </p:nvPicPr>
        <p:blipFill>
          <a:blip r:embed="rId5"/>
          <a:stretch>
            <a:fillRect/>
          </a:stretch>
        </p:blipFill>
        <p:spPr>
          <a:xfrm>
            <a:off x="6729013" y="952923"/>
            <a:ext cx="5139409" cy="2790249"/>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Content Placeholder 7">
            <a:extLst>
              <a:ext uri="{FF2B5EF4-FFF2-40B4-BE49-F238E27FC236}">
                <a16:creationId xmlns:a16="http://schemas.microsoft.com/office/drawing/2014/main" id="{47056303-671F-4A5E-AF55-80B94E1014A6}"/>
              </a:ext>
            </a:extLst>
          </p:cNvPr>
          <p:cNvPicPr>
            <a:picLocks noGrp="1" noChangeAspect="1"/>
          </p:cNvPicPr>
          <p:nvPr>
            <p:ph sz="half" idx="4294967295"/>
          </p:nvPr>
        </p:nvPicPr>
        <p:blipFill>
          <a:blip r:embed="rId6"/>
          <a:stretch>
            <a:fillRect/>
          </a:stretch>
        </p:blipFill>
        <p:spPr>
          <a:xfrm>
            <a:off x="5476833" y="4165808"/>
            <a:ext cx="6383136" cy="187461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20194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7D31829-2904-48B7-B134-9CECDC9E845C}"/>
              </a:ext>
            </a:extLst>
          </p:cNvPr>
          <p:cNvSpPr>
            <a:spLocks noGrp="1"/>
          </p:cNvSpPr>
          <p:nvPr>
            <p:ph type="title"/>
          </p:nvPr>
        </p:nvSpPr>
        <p:spPr>
          <a:xfrm>
            <a:off x="1361187" y="1030288"/>
            <a:ext cx="4099947" cy="1035579"/>
          </a:xfrm>
        </p:spPr>
        <p:txBody>
          <a:bodyPr vert="horz" lIns="91440" tIns="45720" rIns="91440" bIns="45720" rtlCol="0" anchor="ctr">
            <a:normAutofit/>
          </a:bodyPr>
          <a:lstStyle/>
          <a:p>
            <a:r>
              <a:rPr lang="en-US"/>
              <a:t>Svm &amp; PCA</a:t>
            </a:r>
          </a:p>
        </p:txBody>
      </p:sp>
      <p:sp>
        <p:nvSpPr>
          <p:cNvPr id="19" name="Rectangle 18">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7C7B99-F621-4365-BF6C-2A0287AF159F}"/>
              </a:ext>
            </a:extLst>
          </p:cNvPr>
          <p:cNvSpPr>
            <a:spLocks noGrp="1"/>
          </p:cNvSpPr>
          <p:nvPr>
            <p:ph sz="half" idx="1"/>
          </p:nvPr>
        </p:nvSpPr>
        <p:spPr>
          <a:xfrm>
            <a:off x="1361187" y="2142067"/>
            <a:ext cx="4099947" cy="3649133"/>
          </a:xfrm>
        </p:spPr>
        <p:txBody>
          <a:bodyPr vert="horz" lIns="91440" tIns="45720" rIns="91440" bIns="45720" rtlCol="0" anchor="ctr">
            <a:normAutofit/>
          </a:bodyPr>
          <a:lstStyle/>
          <a:p>
            <a:r>
              <a:rPr lang="en-US"/>
              <a:t>Reshaped data into a useable form</a:t>
            </a:r>
          </a:p>
          <a:p>
            <a:r>
              <a:rPr lang="en-US"/>
              <a:t>Split data into train and testing groups</a:t>
            </a:r>
          </a:p>
          <a:p>
            <a:r>
              <a:rPr lang="en-US"/>
              <a:t>Used a GridSearch to find the best classifier to fit the training set.</a:t>
            </a:r>
          </a:p>
          <a:p>
            <a:r>
              <a:rPr lang="en-US"/>
              <a:t>Created a PCA fit then ran it through the GridSearchs</a:t>
            </a:r>
          </a:p>
          <a:p>
            <a:endParaRPr lang="en-US"/>
          </a:p>
          <a:p>
            <a:endParaRPr lang="en-US"/>
          </a:p>
        </p:txBody>
      </p:sp>
      <p:sp>
        <p:nvSpPr>
          <p:cNvPr id="21"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Text&#10;&#10;Description automatically generated">
            <a:extLst>
              <a:ext uri="{FF2B5EF4-FFF2-40B4-BE49-F238E27FC236}">
                <a16:creationId xmlns:a16="http://schemas.microsoft.com/office/drawing/2014/main" id="{FCD4AFFE-A30C-4FDA-8347-F122E5F1B499}"/>
              </a:ext>
            </a:extLst>
          </p:cNvPr>
          <p:cNvPicPr>
            <a:picLocks noGrp="1" noChangeAspect="1"/>
          </p:cNvPicPr>
          <p:nvPr>
            <p:ph sz="half" idx="2"/>
          </p:nvPr>
        </p:nvPicPr>
        <p:blipFill>
          <a:blip r:embed="rId4"/>
          <a:stretch>
            <a:fillRect/>
          </a:stretch>
        </p:blipFill>
        <p:spPr>
          <a:xfrm>
            <a:off x="6939976" y="728133"/>
            <a:ext cx="3741823" cy="2497667"/>
          </a:xfrm>
          <a:prstGeom prst="roundRect">
            <a:avLst>
              <a:gd name="adj" fmla="val 5453"/>
            </a:avLst>
          </a:prstGeom>
          <a:ln w="50800" cap="sq" cmpd="dbl">
            <a:noFill/>
            <a:miter lim="800000"/>
          </a:ln>
          <a:effectLst/>
        </p:spPr>
      </p:pic>
      <p:sp>
        <p:nvSpPr>
          <p:cNvPr id="23"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Graphical user interface, text, application, email&#10;&#10;Description automatically generated">
            <a:extLst>
              <a:ext uri="{FF2B5EF4-FFF2-40B4-BE49-F238E27FC236}">
                <a16:creationId xmlns:a16="http://schemas.microsoft.com/office/drawing/2014/main" id="{717CC0A6-BBAF-4C6D-BD7C-C888F6E9460E}"/>
              </a:ext>
            </a:extLst>
          </p:cNvPr>
          <p:cNvPicPr>
            <a:picLocks noChangeAspect="1"/>
          </p:cNvPicPr>
          <p:nvPr/>
        </p:nvPicPr>
        <p:blipFill>
          <a:blip r:embed="rId5"/>
          <a:stretch>
            <a:fillRect/>
          </a:stretch>
        </p:blipFill>
        <p:spPr>
          <a:xfrm>
            <a:off x="6208709" y="4046735"/>
            <a:ext cx="5204358" cy="1639373"/>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3048156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C717-41F0-43AB-A02F-1B1B74F4C194}"/>
              </a:ext>
            </a:extLst>
          </p:cNvPr>
          <p:cNvSpPr>
            <a:spLocks noGrp="1"/>
          </p:cNvSpPr>
          <p:nvPr>
            <p:ph type="title"/>
          </p:nvPr>
        </p:nvSpPr>
        <p:spPr>
          <a:xfrm>
            <a:off x="825909" y="808055"/>
            <a:ext cx="3979205" cy="1453363"/>
          </a:xfrm>
        </p:spPr>
        <p:txBody>
          <a:bodyPr>
            <a:normAutofit/>
          </a:bodyPr>
          <a:lstStyle/>
          <a:p>
            <a:r>
              <a:rPr lang="en-US">
                <a:cs typeface="Calibri Light"/>
              </a:rPr>
              <a:t>SVM results</a:t>
            </a:r>
            <a:endParaRPr lang="en-US"/>
          </a:p>
        </p:txBody>
      </p:sp>
      <p:sp>
        <p:nvSpPr>
          <p:cNvPr id="5" name="Content Placeholder 6">
            <a:extLst>
              <a:ext uri="{FF2B5EF4-FFF2-40B4-BE49-F238E27FC236}">
                <a16:creationId xmlns:a16="http://schemas.microsoft.com/office/drawing/2014/main" id="{681E56F3-4D47-4F1E-BB0F-3C89A3C62ACA}"/>
              </a:ext>
            </a:extLst>
          </p:cNvPr>
          <p:cNvSpPr>
            <a:spLocks noGrp="1"/>
          </p:cNvSpPr>
          <p:nvPr>
            <p:ph idx="1"/>
          </p:nvPr>
        </p:nvSpPr>
        <p:spPr>
          <a:xfrm>
            <a:off x="802178" y="2261420"/>
            <a:ext cx="4002936" cy="3637935"/>
          </a:xfrm>
        </p:spPr>
        <p:txBody>
          <a:bodyPr>
            <a:normAutofit/>
          </a:bodyPr>
          <a:lstStyle/>
          <a:p>
            <a:r>
              <a:rPr lang="en-US">
                <a:cs typeface="Calibri"/>
              </a:rPr>
              <a:t>Highly inaccurate only 11%</a:t>
            </a:r>
          </a:p>
          <a:p>
            <a:pPr>
              <a:buClr>
                <a:srgbClr val="FFFFFF"/>
              </a:buClr>
            </a:pPr>
            <a:r>
              <a:rPr lang="en-US">
                <a:cs typeface="Calibri"/>
              </a:rPr>
              <a:t>Took an extensive amount of time to load</a:t>
            </a:r>
          </a:p>
          <a:p>
            <a:pPr>
              <a:buClr>
                <a:srgbClr val="FFFFFF"/>
              </a:buClr>
            </a:pPr>
            <a:r>
              <a:rPr lang="en-US">
                <a:cs typeface="Calibri"/>
              </a:rPr>
              <a:t>Smaller data set had to be used</a:t>
            </a:r>
          </a:p>
          <a:p>
            <a:pPr>
              <a:buClr>
                <a:srgbClr val="FFFFFF"/>
              </a:buClr>
            </a:pPr>
            <a:endParaRPr lang="en-US">
              <a:cs typeface="Calibri"/>
            </a:endParaRPr>
          </a:p>
        </p:txBody>
      </p:sp>
      <p:pic>
        <p:nvPicPr>
          <p:cNvPr id="3" name="Picture 4" descr="A picture containing text, receipt&#10;&#10;Description automatically generated">
            <a:extLst>
              <a:ext uri="{FF2B5EF4-FFF2-40B4-BE49-F238E27FC236}">
                <a16:creationId xmlns:a16="http://schemas.microsoft.com/office/drawing/2014/main" id="{56566547-A6F9-4D0F-8E64-A7BB5482A6E3}"/>
              </a:ext>
            </a:extLst>
          </p:cNvPr>
          <p:cNvPicPr>
            <a:picLocks noChangeAspect="1"/>
          </p:cNvPicPr>
          <p:nvPr/>
        </p:nvPicPr>
        <p:blipFill>
          <a:blip r:embed="rId3"/>
          <a:stretch>
            <a:fillRect/>
          </a:stretch>
        </p:blipFill>
        <p:spPr>
          <a:xfrm>
            <a:off x="5289752" y="1222046"/>
            <a:ext cx="6095593" cy="42516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27831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BF4E7-F7FA-490E-93B6-D9472382AA70}"/>
              </a:ext>
            </a:extLst>
          </p:cNvPr>
          <p:cNvSpPr>
            <a:spLocks noGrp="1"/>
          </p:cNvSpPr>
          <p:nvPr>
            <p:ph type="title"/>
          </p:nvPr>
        </p:nvSpPr>
        <p:spPr/>
        <p:txBody>
          <a:bodyPr/>
          <a:lstStyle/>
          <a:p>
            <a:r>
              <a:rPr lang="en-US">
                <a:cs typeface="Calibri Light"/>
              </a:rPr>
              <a:t>PCA results</a:t>
            </a:r>
            <a:endParaRPr lang="en-US"/>
          </a:p>
        </p:txBody>
      </p:sp>
      <p:pic>
        <p:nvPicPr>
          <p:cNvPr id="6" name="Picture 6" descr="A picture containing text, receipt&#10;&#10;Description automatically generated">
            <a:extLst>
              <a:ext uri="{FF2B5EF4-FFF2-40B4-BE49-F238E27FC236}">
                <a16:creationId xmlns:a16="http://schemas.microsoft.com/office/drawing/2014/main" id="{2AA7B2CB-DF0C-48AD-A7EF-B8CB922633F4}"/>
              </a:ext>
            </a:extLst>
          </p:cNvPr>
          <p:cNvPicPr>
            <a:picLocks noGrp="1" noChangeAspect="1"/>
          </p:cNvPicPr>
          <p:nvPr>
            <p:ph idx="1"/>
          </p:nvPr>
        </p:nvPicPr>
        <p:blipFill>
          <a:blip r:embed="rId2"/>
          <a:stretch>
            <a:fillRect/>
          </a:stretch>
        </p:blipFill>
        <p:spPr>
          <a:xfrm>
            <a:off x="183806" y="3935555"/>
            <a:ext cx="3896416" cy="2710572"/>
          </a:xfrm>
        </p:spPr>
      </p:pic>
      <p:sp>
        <p:nvSpPr>
          <p:cNvPr id="7" name="TextBox 6">
            <a:extLst>
              <a:ext uri="{FF2B5EF4-FFF2-40B4-BE49-F238E27FC236}">
                <a16:creationId xmlns:a16="http://schemas.microsoft.com/office/drawing/2014/main" id="{800DBDC5-1341-4045-9E23-D701D9C34E65}"/>
              </a:ext>
            </a:extLst>
          </p:cNvPr>
          <p:cNvSpPr txBox="1"/>
          <p:nvPr/>
        </p:nvSpPr>
        <p:spPr>
          <a:xfrm>
            <a:off x="756424" y="236406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3 eigenvectors </a:t>
            </a:r>
          </a:p>
          <a:p>
            <a:r>
              <a:rPr lang="en-US">
                <a:cs typeface="Calibri"/>
              </a:rPr>
              <a:t>27% total variance</a:t>
            </a:r>
          </a:p>
          <a:p>
            <a:r>
              <a:rPr lang="en-US">
                <a:cs typeface="Calibri"/>
              </a:rPr>
              <a:t>22% accuracy</a:t>
            </a:r>
          </a:p>
        </p:txBody>
      </p:sp>
      <p:sp>
        <p:nvSpPr>
          <p:cNvPr id="8" name="TextBox 7">
            <a:extLst>
              <a:ext uri="{FF2B5EF4-FFF2-40B4-BE49-F238E27FC236}">
                <a16:creationId xmlns:a16="http://schemas.microsoft.com/office/drawing/2014/main" id="{1940AFAC-458C-491A-BE3A-81D2A2CA1273}"/>
              </a:ext>
            </a:extLst>
          </p:cNvPr>
          <p:cNvSpPr txBox="1"/>
          <p:nvPr/>
        </p:nvSpPr>
        <p:spPr>
          <a:xfrm>
            <a:off x="4727885" y="171705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Max</a:t>
            </a:r>
            <a:endParaRPr lang="en-US"/>
          </a:p>
          <a:p>
            <a:r>
              <a:rPr lang="en-US"/>
              <a:t>80 eigenvectors</a:t>
            </a:r>
          </a:p>
          <a:p>
            <a:r>
              <a:rPr lang="en-US"/>
              <a:t>71% total variance</a:t>
            </a:r>
          </a:p>
          <a:p>
            <a:r>
              <a:rPr lang="en-US">
                <a:cs typeface="Calibri"/>
              </a:rPr>
              <a:t>26% accuracy</a:t>
            </a:r>
          </a:p>
          <a:p>
            <a:r>
              <a:rPr lang="en-US">
                <a:cs typeface="Calibri"/>
              </a:rPr>
              <a:t>Fluctuated each time it ran</a:t>
            </a:r>
          </a:p>
        </p:txBody>
      </p:sp>
      <p:sp>
        <p:nvSpPr>
          <p:cNvPr id="9" name="TextBox 8">
            <a:extLst>
              <a:ext uri="{FF2B5EF4-FFF2-40B4-BE49-F238E27FC236}">
                <a16:creationId xmlns:a16="http://schemas.microsoft.com/office/drawing/2014/main" id="{28308FDD-A908-4186-8C09-8CF075B3D5ED}"/>
              </a:ext>
            </a:extLst>
          </p:cNvPr>
          <p:cNvSpPr txBox="1"/>
          <p:nvPr/>
        </p:nvSpPr>
        <p:spPr>
          <a:xfrm>
            <a:off x="8652882" y="2231638"/>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250 eigenvectors </a:t>
            </a:r>
            <a:endParaRPr lang="en-US"/>
          </a:p>
          <a:p>
            <a:r>
              <a:rPr lang="en-US">
                <a:cs typeface="Calibri"/>
              </a:rPr>
              <a:t>91% total variance</a:t>
            </a:r>
            <a:endParaRPr lang="en-US"/>
          </a:p>
          <a:p>
            <a:r>
              <a:rPr lang="en-US">
                <a:cs typeface="Calibri"/>
              </a:rPr>
              <a:t>25% accuracy</a:t>
            </a:r>
          </a:p>
          <a:p>
            <a:r>
              <a:rPr lang="en-US">
                <a:cs typeface="Calibri"/>
              </a:rPr>
              <a:t>Most stable each run</a:t>
            </a:r>
          </a:p>
        </p:txBody>
      </p:sp>
      <p:pic>
        <p:nvPicPr>
          <p:cNvPr id="10" name="Picture 10" descr="A picture containing text, receipt&#10;&#10;Description automatically generated">
            <a:extLst>
              <a:ext uri="{FF2B5EF4-FFF2-40B4-BE49-F238E27FC236}">
                <a16:creationId xmlns:a16="http://schemas.microsoft.com/office/drawing/2014/main" id="{7EB046D5-FB90-46AB-812D-13DC81FE42BD}"/>
              </a:ext>
            </a:extLst>
          </p:cNvPr>
          <p:cNvPicPr>
            <a:picLocks noChangeAspect="1"/>
          </p:cNvPicPr>
          <p:nvPr/>
        </p:nvPicPr>
        <p:blipFill>
          <a:blip r:embed="rId3"/>
          <a:stretch>
            <a:fillRect/>
          </a:stretch>
        </p:blipFill>
        <p:spPr>
          <a:xfrm>
            <a:off x="4296937" y="3764255"/>
            <a:ext cx="3514492" cy="2451833"/>
          </a:xfrm>
          <a:prstGeom prst="rect">
            <a:avLst/>
          </a:prstGeom>
        </p:spPr>
      </p:pic>
      <p:pic>
        <p:nvPicPr>
          <p:cNvPr id="11" name="Picture 11" descr="A picture containing text, receipt&#10;&#10;Description automatically generated">
            <a:extLst>
              <a:ext uri="{FF2B5EF4-FFF2-40B4-BE49-F238E27FC236}">
                <a16:creationId xmlns:a16="http://schemas.microsoft.com/office/drawing/2014/main" id="{104C99E3-4782-4098-9A09-4E94FEAC08CA}"/>
              </a:ext>
            </a:extLst>
          </p:cNvPr>
          <p:cNvPicPr>
            <a:picLocks noChangeAspect="1"/>
          </p:cNvPicPr>
          <p:nvPr/>
        </p:nvPicPr>
        <p:blipFill>
          <a:blip r:embed="rId4"/>
          <a:stretch>
            <a:fillRect/>
          </a:stretch>
        </p:blipFill>
        <p:spPr>
          <a:xfrm>
            <a:off x="8032595" y="4001037"/>
            <a:ext cx="3969834" cy="2647343"/>
          </a:xfrm>
          <a:prstGeom prst="rect">
            <a:avLst/>
          </a:prstGeom>
        </p:spPr>
      </p:pic>
    </p:spTree>
    <p:extLst>
      <p:ext uri="{BB962C8B-B14F-4D97-AF65-F5344CB8AC3E}">
        <p14:creationId xmlns:p14="http://schemas.microsoft.com/office/powerpoint/2010/main" val="2393939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7037-3639-4F4C-A309-841DFE576296}"/>
              </a:ext>
            </a:extLst>
          </p:cNvPr>
          <p:cNvSpPr>
            <a:spLocks noGrp="1"/>
          </p:cNvSpPr>
          <p:nvPr>
            <p:ph type="title"/>
          </p:nvPr>
        </p:nvSpPr>
        <p:spPr>
          <a:xfrm>
            <a:off x="4955458" y="639097"/>
            <a:ext cx="6593075" cy="713081"/>
          </a:xfrm>
        </p:spPr>
        <p:txBody>
          <a:bodyPr>
            <a:normAutofit/>
          </a:bodyPr>
          <a:lstStyle/>
          <a:p>
            <a:r>
              <a:rPr lang="en-US"/>
              <a:t>COnclusions</a:t>
            </a:r>
          </a:p>
        </p:txBody>
      </p:sp>
      <p:pic>
        <p:nvPicPr>
          <p:cNvPr id="7" name="Picture 4">
            <a:extLst>
              <a:ext uri="{FF2B5EF4-FFF2-40B4-BE49-F238E27FC236}">
                <a16:creationId xmlns:a16="http://schemas.microsoft.com/office/drawing/2014/main" id="{1919400D-A5CE-4ABA-BB53-C9874C82AF85}"/>
              </a:ext>
            </a:extLst>
          </p:cNvPr>
          <p:cNvPicPr>
            <a:picLocks noChangeAspect="1"/>
          </p:cNvPicPr>
          <p:nvPr/>
        </p:nvPicPr>
        <p:blipFill rotWithShape="1">
          <a:blip r:embed="rId3"/>
          <a:srcRect l="19665" r="35549" b="-1"/>
          <a:stretch/>
        </p:blipFill>
        <p:spPr>
          <a:xfrm>
            <a:off x="20" y="975"/>
            <a:ext cx="4635988" cy="6858000"/>
          </a:xfrm>
          <a:prstGeom prst="rect">
            <a:avLst/>
          </a:prstGeom>
        </p:spPr>
      </p:pic>
      <p:sp>
        <p:nvSpPr>
          <p:cNvPr id="6" name="Rectangle: Rounded Corners 5">
            <a:extLst>
              <a:ext uri="{FF2B5EF4-FFF2-40B4-BE49-F238E27FC236}">
                <a16:creationId xmlns:a16="http://schemas.microsoft.com/office/drawing/2014/main" id="{29A00691-2820-4C7C-83B2-C1AAEDA158B8}"/>
              </a:ext>
            </a:extLst>
          </p:cNvPr>
          <p:cNvSpPr/>
          <p:nvPr/>
        </p:nvSpPr>
        <p:spPr>
          <a:xfrm>
            <a:off x="5012597" y="1498977"/>
            <a:ext cx="3158612" cy="879665"/>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Lucida Sans"/>
              <a:cs typeface="Biome"/>
            </a:endParaRPr>
          </a:p>
        </p:txBody>
      </p:sp>
      <p:sp>
        <p:nvSpPr>
          <p:cNvPr id="10" name="TextBox 9">
            <a:extLst>
              <a:ext uri="{FF2B5EF4-FFF2-40B4-BE49-F238E27FC236}">
                <a16:creationId xmlns:a16="http://schemas.microsoft.com/office/drawing/2014/main" id="{D5EE4E8C-2E59-41EB-8966-4B3935D90258}"/>
              </a:ext>
            </a:extLst>
          </p:cNvPr>
          <p:cNvSpPr txBox="1"/>
          <p:nvPr/>
        </p:nvSpPr>
        <p:spPr>
          <a:xfrm>
            <a:off x="4896592" y="1737987"/>
            <a:ext cx="339458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latin typeface="Lucida Sans"/>
                <a:cs typeface="Biome"/>
              </a:rPr>
              <a:t>Support Vector Machine</a:t>
            </a:r>
          </a:p>
          <a:p>
            <a:pPr algn="ctr"/>
            <a:endParaRPr lang="en-US" sz="1400">
              <a:solidFill>
                <a:srgbClr val="000000"/>
              </a:solidFill>
              <a:latin typeface="Lucida Sans"/>
              <a:cs typeface="Biome"/>
            </a:endParaRPr>
          </a:p>
          <a:p>
            <a:pPr algn="ctr"/>
            <a:endParaRPr lang="en-US" sz="1400">
              <a:solidFill>
                <a:srgbClr val="000000"/>
              </a:solidFill>
              <a:latin typeface="Lucida Sans"/>
              <a:cs typeface="Biome"/>
            </a:endParaRPr>
          </a:p>
          <a:p>
            <a:pPr algn="ctr"/>
            <a:endParaRPr lang="en-US" sz="1400">
              <a:solidFill>
                <a:srgbClr val="000000"/>
              </a:solidFill>
              <a:latin typeface="Lucida Sans"/>
              <a:cs typeface="Biome"/>
            </a:endParaRPr>
          </a:p>
        </p:txBody>
      </p:sp>
      <p:sp>
        <p:nvSpPr>
          <p:cNvPr id="11" name="Rectangle: Rounded Corners 10">
            <a:extLst>
              <a:ext uri="{FF2B5EF4-FFF2-40B4-BE49-F238E27FC236}">
                <a16:creationId xmlns:a16="http://schemas.microsoft.com/office/drawing/2014/main" id="{88503ED2-CB38-4890-B49B-6D6DAF52BCE8}"/>
              </a:ext>
            </a:extLst>
          </p:cNvPr>
          <p:cNvSpPr/>
          <p:nvPr/>
        </p:nvSpPr>
        <p:spPr>
          <a:xfrm>
            <a:off x="5012596" y="2479583"/>
            <a:ext cx="3158612" cy="3646599"/>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400">
                <a:solidFill>
                  <a:schemeClr val="bg1"/>
                </a:solidFill>
                <a:latin typeface="Lucida Sans"/>
                <a:cs typeface="Biome"/>
              </a:rPr>
              <a:t>Limited use</a:t>
            </a:r>
            <a:endParaRPr lang="en-US" sz="1400">
              <a:solidFill>
                <a:schemeClr val="bg1"/>
              </a:solidFill>
              <a:latin typeface="Lucida Sans"/>
              <a:cs typeface="Calibri"/>
            </a:endParaRPr>
          </a:p>
          <a:p>
            <a:pPr marL="285750" indent="-285750">
              <a:buFont typeface="Arial"/>
              <a:buChar char="•"/>
            </a:pPr>
            <a:r>
              <a:rPr lang="en-US" sz="1400">
                <a:solidFill>
                  <a:schemeClr val="bg1"/>
                </a:solidFill>
                <a:latin typeface="Lucida Sans"/>
                <a:cs typeface="Biome"/>
              </a:rPr>
              <a:t>Computationaly faster while using PCA</a:t>
            </a:r>
          </a:p>
          <a:p>
            <a:pPr marL="285750" indent="-285750">
              <a:buFont typeface="Arial"/>
              <a:buChar char="•"/>
            </a:pPr>
            <a:r>
              <a:rPr lang="en-US" sz="1400">
                <a:solidFill>
                  <a:schemeClr val="bg1"/>
                </a:solidFill>
                <a:latin typeface="Lucida Sans"/>
                <a:cs typeface="Biome"/>
              </a:rPr>
              <a:t>Fairly basic machine learning</a:t>
            </a:r>
          </a:p>
          <a:p>
            <a:pPr marL="285750" indent="-285750">
              <a:buFont typeface="Arial"/>
              <a:buChar char="•"/>
            </a:pPr>
            <a:r>
              <a:rPr lang="en-US" sz="1400">
                <a:solidFill>
                  <a:schemeClr val="bg1"/>
                </a:solidFill>
                <a:latin typeface="Lucida Sans"/>
                <a:cs typeface="Biome"/>
              </a:rPr>
              <a:t>Our SVM and PCA was not very effective at classifying galaxy images</a:t>
            </a:r>
          </a:p>
          <a:p>
            <a:pPr marL="285750" indent="-285750">
              <a:buFont typeface="Arial"/>
              <a:buChar char="•"/>
            </a:pPr>
            <a:endParaRPr lang="en-US" sz="1400">
              <a:solidFill>
                <a:schemeClr val="bg1"/>
              </a:solidFill>
              <a:latin typeface="Lucida Sans"/>
              <a:cs typeface="Biome"/>
            </a:endParaRPr>
          </a:p>
        </p:txBody>
      </p:sp>
      <p:sp>
        <p:nvSpPr>
          <p:cNvPr id="12" name="Rectangle: Rounded Corners 11">
            <a:extLst>
              <a:ext uri="{FF2B5EF4-FFF2-40B4-BE49-F238E27FC236}">
                <a16:creationId xmlns:a16="http://schemas.microsoft.com/office/drawing/2014/main" id="{31BB1EBB-CBC1-4A33-B6D1-793331F3A5E7}"/>
              </a:ext>
            </a:extLst>
          </p:cNvPr>
          <p:cNvSpPr/>
          <p:nvPr/>
        </p:nvSpPr>
        <p:spPr>
          <a:xfrm>
            <a:off x="8497809" y="1505222"/>
            <a:ext cx="3158612" cy="879665"/>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Lucida Sans"/>
              <a:cs typeface="Biome"/>
            </a:endParaRPr>
          </a:p>
        </p:txBody>
      </p:sp>
      <p:sp>
        <p:nvSpPr>
          <p:cNvPr id="13" name="Rectangle: Rounded Corners 12">
            <a:extLst>
              <a:ext uri="{FF2B5EF4-FFF2-40B4-BE49-F238E27FC236}">
                <a16:creationId xmlns:a16="http://schemas.microsoft.com/office/drawing/2014/main" id="{3C89BE13-E3CF-49C8-8616-4367BD9D7A4E}"/>
              </a:ext>
            </a:extLst>
          </p:cNvPr>
          <p:cNvSpPr/>
          <p:nvPr/>
        </p:nvSpPr>
        <p:spPr>
          <a:xfrm>
            <a:off x="8497808" y="2485828"/>
            <a:ext cx="3158612" cy="3646599"/>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000000"/>
                </a:solidFill>
                <a:latin typeface="Lucida Sans"/>
                <a:cs typeface="Biome"/>
              </a:rPr>
              <a:t>- Even simple CNN's can be very powerful</a:t>
            </a:r>
          </a:p>
          <a:p>
            <a:r>
              <a:rPr lang="en-US" sz="1400">
                <a:solidFill>
                  <a:srgbClr val="000000"/>
                </a:solidFill>
                <a:latin typeface="Lucida Sans"/>
                <a:cs typeface="Biome"/>
              </a:rPr>
              <a:t>- Computationally costly to train</a:t>
            </a:r>
          </a:p>
          <a:p>
            <a:r>
              <a:rPr lang="en-US" sz="1400">
                <a:solidFill>
                  <a:srgbClr val="000000"/>
                </a:solidFill>
                <a:latin typeface="Lucida Sans"/>
                <a:cs typeface="Biome"/>
              </a:rPr>
              <a:t>- Represents the cutting edge of deep learning</a:t>
            </a:r>
          </a:p>
          <a:p>
            <a:r>
              <a:rPr lang="en-US" sz="1400">
                <a:solidFill>
                  <a:srgbClr val="000000"/>
                </a:solidFill>
                <a:latin typeface="Lucida Sans"/>
                <a:cs typeface="Biome"/>
              </a:rPr>
              <a:t>- Our CNN was quite effective at classifying galaxy images compared to methods that are not tailored to classify images</a:t>
            </a:r>
          </a:p>
          <a:p>
            <a:endParaRPr lang="en-US">
              <a:solidFill>
                <a:srgbClr val="000000"/>
              </a:solidFill>
              <a:latin typeface="Lucida Sans"/>
              <a:cs typeface="Biome"/>
            </a:endParaRPr>
          </a:p>
        </p:txBody>
      </p:sp>
      <p:sp>
        <p:nvSpPr>
          <p:cNvPr id="16" name="TextBox 15">
            <a:extLst>
              <a:ext uri="{FF2B5EF4-FFF2-40B4-BE49-F238E27FC236}">
                <a16:creationId xmlns:a16="http://schemas.microsoft.com/office/drawing/2014/main" id="{9B3C23FF-D6CC-4E52-A953-B1C67EB398D0}"/>
              </a:ext>
            </a:extLst>
          </p:cNvPr>
          <p:cNvSpPr txBox="1"/>
          <p:nvPr/>
        </p:nvSpPr>
        <p:spPr>
          <a:xfrm>
            <a:off x="8344329" y="1737986"/>
            <a:ext cx="339458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latin typeface="Lucida Sans"/>
                <a:cs typeface="Biome"/>
              </a:rPr>
              <a:t>Convolutional Neural Net</a:t>
            </a:r>
          </a:p>
          <a:p>
            <a:pPr algn="ctr"/>
            <a:endParaRPr lang="en-US" sz="1400">
              <a:solidFill>
                <a:srgbClr val="000000"/>
              </a:solidFill>
              <a:latin typeface="Lucida Sans"/>
              <a:cs typeface="Biome"/>
            </a:endParaRPr>
          </a:p>
          <a:p>
            <a:pPr algn="ctr"/>
            <a:endParaRPr lang="en-US" sz="1400">
              <a:solidFill>
                <a:srgbClr val="000000"/>
              </a:solidFill>
              <a:latin typeface="Lucida Sans"/>
              <a:cs typeface="Biome"/>
            </a:endParaRPr>
          </a:p>
          <a:p>
            <a:pPr algn="ctr"/>
            <a:endParaRPr lang="en-US" sz="1400">
              <a:solidFill>
                <a:srgbClr val="000000"/>
              </a:solidFill>
              <a:latin typeface="Lucida Sans"/>
              <a:cs typeface="Biome"/>
            </a:endParaRPr>
          </a:p>
        </p:txBody>
      </p:sp>
    </p:spTree>
    <p:extLst>
      <p:ext uri="{BB962C8B-B14F-4D97-AF65-F5344CB8AC3E}">
        <p14:creationId xmlns:p14="http://schemas.microsoft.com/office/powerpoint/2010/main" val="4218856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B2DF-629B-4785-8C9F-90CAD0D0F6CE}"/>
              </a:ext>
            </a:extLst>
          </p:cNvPr>
          <p:cNvSpPr>
            <a:spLocks noGrp="1"/>
          </p:cNvSpPr>
          <p:nvPr>
            <p:ph type="title"/>
          </p:nvPr>
        </p:nvSpPr>
        <p:spPr>
          <a:xfrm>
            <a:off x="7865806" y="643463"/>
            <a:ext cx="3706762" cy="1608124"/>
          </a:xfrm>
        </p:spPr>
        <p:txBody>
          <a:bodyPr>
            <a:normAutofit/>
          </a:bodyPr>
          <a:lstStyle/>
          <a:p>
            <a:pPr>
              <a:lnSpc>
                <a:spcPct val="90000"/>
              </a:lnSpc>
            </a:pPr>
            <a:r>
              <a:rPr lang="en-US" sz="3100"/>
              <a:t>Limitations on the analysis and what could be improved</a:t>
            </a:r>
          </a:p>
        </p:txBody>
      </p:sp>
      <p:pic>
        <p:nvPicPr>
          <p:cNvPr id="5" name="Picture 4" descr="Magnifying glass showing decling performance">
            <a:extLst>
              <a:ext uri="{FF2B5EF4-FFF2-40B4-BE49-F238E27FC236}">
                <a16:creationId xmlns:a16="http://schemas.microsoft.com/office/drawing/2014/main" id="{D7A655CC-FFDB-48FF-B9FD-9A1C51228ED8}"/>
              </a:ext>
            </a:extLst>
          </p:cNvPr>
          <p:cNvPicPr>
            <a:picLocks noChangeAspect="1"/>
          </p:cNvPicPr>
          <p:nvPr/>
        </p:nvPicPr>
        <p:blipFill rotWithShape="1">
          <a:blip r:embed="rId3"/>
          <a:srcRect r="26485" b="-2"/>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D5F260AC-4115-4403-A228-0D1C1BF6AE6A}"/>
              </a:ext>
            </a:extLst>
          </p:cNvPr>
          <p:cNvSpPr>
            <a:spLocks noGrp="1"/>
          </p:cNvSpPr>
          <p:nvPr>
            <p:ph idx="1"/>
          </p:nvPr>
        </p:nvSpPr>
        <p:spPr>
          <a:xfrm>
            <a:off x="7865806" y="2251587"/>
            <a:ext cx="3706762" cy="3972232"/>
          </a:xfrm>
        </p:spPr>
        <p:txBody>
          <a:bodyPr>
            <a:normAutofit/>
          </a:bodyPr>
          <a:lstStyle/>
          <a:p>
            <a:pPr marL="0" indent="0">
              <a:buNone/>
            </a:pPr>
            <a:r>
              <a:rPr lang="en-US">
                <a:cs typeface="Calibri" panose="020F0502020204030204"/>
              </a:rPr>
              <a:t>- Use higher resolution images that have clearer labels</a:t>
            </a:r>
          </a:p>
          <a:p>
            <a:pPr marL="0" indent="0">
              <a:buNone/>
            </a:pPr>
            <a:r>
              <a:rPr lang="en-US">
                <a:cs typeface="Calibri" panose="020F0502020204030204"/>
              </a:rPr>
              <a:t>- Use a more complicated feature selection method for CNN </a:t>
            </a:r>
          </a:p>
          <a:p>
            <a:pPr marL="0" indent="0">
              <a:buNone/>
            </a:pPr>
            <a:r>
              <a:rPr lang="en-US">
                <a:cs typeface="Calibri" panose="020F0502020204030204"/>
              </a:rPr>
              <a:t>- Use a pre trained CNN</a:t>
            </a:r>
          </a:p>
          <a:p>
            <a:pPr marL="0" indent="0">
              <a:buNone/>
            </a:pPr>
            <a:r>
              <a:rPr lang="en-US">
                <a:cs typeface="Calibri" panose="020F0502020204030204"/>
              </a:rPr>
              <a:t>- SVM could be improved with more trained data</a:t>
            </a:r>
          </a:p>
        </p:txBody>
      </p:sp>
    </p:spTree>
    <p:extLst>
      <p:ext uri="{BB962C8B-B14F-4D97-AF65-F5344CB8AC3E}">
        <p14:creationId xmlns:p14="http://schemas.microsoft.com/office/powerpoint/2010/main" val="3555339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B767-E3D0-4BAA-8AD9-A14F7D6BE400}"/>
              </a:ext>
            </a:extLst>
          </p:cNvPr>
          <p:cNvSpPr>
            <a:spLocks noGrp="1"/>
          </p:cNvSpPr>
          <p:nvPr>
            <p:ph type="title"/>
          </p:nvPr>
        </p:nvSpPr>
        <p:spPr/>
        <p:txBody>
          <a:bodyPr/>
          <a:lstStyle/>
          <a:p>
            <a:pPr algn="ctr"/>
            <a:r>
              <a:rPr lang="en-US"/>
              <a:t>Dataset reference</a:t>
            </a:r>
          </a:p>
        </p:txBody>
      </p:sp>
      <p:sp>
        <p:nvSpPr>
          <p:cNvPr id="3" name="Content Placeholder 2">
            <a:extLst>
              <a:ext uri="{FF2B5EF4-FFF2-40B4-BE49-F238E27FC236}">
                <a16:creationId xmlns:a16="http://schemas.microsoft.com/office/drawing/2014/main" id="{8BB56A94-6A30-4338-9C0C-763947AB095A}"/>
              </a:ext>
            </a:extLst>
          </p:cNvPr>
          <p:cNvSpPr>
            <a:spLocks noGrp="1"/>
          </p:cNvSpPr>
          <p:nvPr>
            <p:ph idx="1"/>
          </p:nvPr>
        </p:nvSpPr>
        <p:spPr/>
        <p:txBody>
          <a:bodyPr/>
          <a:lstStyle/>
          <a:p>
            <a:r>
              <a:rPr lang="en-US">
                <a:cs typeface="Calibri"/>
              </a:rPr>
              <a:t>DATASET FROM KAGGLE</a:t>
            </a:r>
          </a:p>
          <a:p>
            <a:pPr>
              <a:buClr>
                <a:srgbClr val="FFFFFF"/>
              </a:buClr>
            </a:pPr>
            <a:r>
              <a:rPr lang="en-US">
                <a:ea typeface="+mn-lt"/>
                <a:cs typeface="+mn-lt"/>
                <a:hlinkClick r:id="rId2"/>
              </a:rPr>
              <a:t>https://www.kaggle.com/c/galaxy-zoo-the-galaxy-challenge/overview/the-galaxy-zoo-decision-tree</a:t>
            </a:r>
            <a:endParaRPr lang="en-US">
              <a:cs typeface="Calibri"/>
            </a:endParaRPr>
          </a:p>
          <a:p>
            <a:pPr>
              <a:buClr>
                <a:srgbClr val="FFFFFF"/>
              </a:buClr>
            </a:pPr>
            <a:endParaRPr lang="en-US">
              <a:cs typeface="Calibri"/>
            </a:endParaRPr>
          </a:p>
        </p:txBody>
      </p:sp>
    </p:spTree>
    <p:extLst>
      <p:ext uri="{BB962C8B-B14F-4D97-AF65-F5344CB8AC3E}">
        <p14:creationId xmlns:p14="http://schemas.microsoft.com/office/powerpoint/2010/main" val="222280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82E4-617F-4BA1-9EDC-50C13F606DD3}"/>
              </a:ext>
            </a:extLst>
          </p:cNvPr>
          <p:cNvSpPr>
            <a:spLocks noGrp="1"/>
          </p:cNvSpPr>
          <p:nvPr>
            <p:ph type="title"/>
          </p:nvPr>
        </p:nvSpPr>
        <p:spPr>
          <a:xfrm>
            <a:off x="685801" y="609600"/>
            <a:ext cx="10131425" cy="1456267"/>
          </a:xfrm>
        </p:spPr>
        <p:txBody>
          <a:bodyPr>
            <a:normAutofit/>
          </a:bodyPr>
          <a:lstStyle/>
          <a:p>
            <a:r>
              <a:rPr lang="en-US"/>
              <a:t>Background AND </a:t>
            </a:r>
            <a:r>
              <a:rPr lang="en-US" err="1"/>
              <a:t>MOTIVation</a:t>
            </a:r>
            <a:endParaRPr lang="en-US"/>
          </a:p>
        </p:txBody>
      </p:sp>
      <p:graphicFrame>
        <p:nvGraphicFramePr>
          <p:cNvPr id="7" name="Content Placeholder 2">
            <a:extLst>
              <a:ext uri="{FF2B5EF4-FFF2-40B4-BE49-F238E27FC236}">
                <a16:creationId xmlns:a16="http://schemas.microsoft.com/office/drawing/2014/main" id="{94122EFE-07B5-4D34-B9E9-AF5087E166D0}"/>
              </a:ext>
            </a:extLst>
          </p:cNvPr>
          <p:cNvGraphicFramePr>
            <a:graphicFrameLocks noGrp="1"/>
          </p:cNvGraphicFramePr>
          <p:nvPr>
            <p:ph idx="1"/>
            <p:extLst>
              <p:ext uri="{D42A27DB-BD31-4B8C-83A1-F6EECF244321}">
                <p14:modId xmlns:p14="http://schemas.microsoft.com/office/powerpoint/2010/main" val="3590617342"/>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4647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EDA6B96-87D8-4016-B449-146A15CDBC8D}"/>
              </a:ext>
            </a:extLst>
          </p:cNvPr>
          <p:cNvSpPr>
            <a:spLocks noGrp="1"/>
          </p:cNvSpPr>
          <p:nvPr>
            <p:ph type="title"/>
          </p:nvPr>
        </p:nvSpPr>
        <p:spPr>
          <a:xfrm>
            <a:off x="675868" y="464933"/>
            <a:ext cx="10515494" cy="1035579"/>
          </a:xfrm>
        </p:spPr>
        <p:txBody>
          <a:bodyPr vert="horz" lIns="91440" tIns="45720" rIns="91440" bIns="45720" rtlCol="0" anchor="ctr">
            <a:normAutofit/>
          </a:bodyPr>
          <a:lstStyle/>
          <a:p>
            <a:pPr algn="ctr">
              <a:lnSpc>
                <a:spcPct val="90000"/>
              </a:lnSpc>
            </a:pPr>
            <a:r>
              <a:rPr lang="en-US" sz="3300" b="1" dirty="0">
                <a:latin typeface="Lucida Sans"/>
                <a:cs typeface="Biome"/>
              </a:rPr>
              <a:t>Galaxy classes</a:t>
            </a:r>
          </a:p>
        </p:txBody>
      </p:sp>
      <p:pic>
        <p:nvPicPr>
          <p:cNvPr id="4" name="Picture 4">
            <a:extLst>
              <a:ext uri="{FF2B5EF4-FFF2-40B4-BE49-F238E27FC236}">
                <a16:creationId xmlns:a16="http://schemas.microsoft.com/office/drawing/2014/main" id="{C955DA9D-DDF7-433B-A2DD-4B9E5E233C1F}"/>
              </a:ext>
            </a:extLst>
          </p:cNvPr>
          <p:cNvPicPr>
            <a:picLocks noChangeAspect="1"/>
          </p:cNvPicPr>
          <p:nvPr/>
        </p:nvPicPr>
        <p:blipFill>
          <a:blip r:embed="rId4"/>
          <a:stretch>
            <a:fillRect/>
          </a:stretch>
        </p:blipFill>
        <p:spPr>
          <a:xfrm>
            <a:off x="812088" y="1419694"/>
            <a:ext cx="2369389" cy="2369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6" descr="A picture containing star, light, night, dark&#10;&#10;Description automatically generated">
            <a:extLst>
              <a:ext uri="{FF2B5EF4-FFF2-40B4-BE49-F238E27FC236}">
                <a16:creationId xmlns:a16="http://schemas.microsoft.com/office/drawing/2014/main" id="{C1730386-3B4B-4CA4-93D3-DDBA6F17F7EC}"/>
              </a:ext>
            </a:extLst>
          </p:cNvPr>
          <p:cNvPicPr>
            <a:picLocks noChangeAspect="1"/>
          </p:cNvPicPr>
          <p:nvPr/>
        </p:nvPicPr>
        <p:blipFill>
          <a:blip r:embed="rId5"/>
          <a:stretch>
            <a:fillRect/>
          </a:stretch>
        </p:blipFill>
        <p:spPr>
          <a:xfrm>
            <a:off x="4564526" y="1419694"/>
            <a:ext cx="2369389" cy="2369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7">
            <a:extLst>
              <a:ext uri="{FF2B5EF4-FFF2-40B4-BE49-F238E27FC236}">
                <a16:creationId xmlns:a16="http://schemas.microsoft.com/office/drawing/2014/main" id="{993FA71C-52D8-4649-B6B4-D7975B3801CD}"/>
              </a:ext>
            </a:extLst>
          </p:cNvPr>
          <p:cNvPicPr>
            <a:picLocks noChangeAspect="1"/>
          </p:cNvPicPr>
          <p:nvPr/>
        </p:nvPicPr>
        <p:blipFill>
          <a:blip r:embed="rId6"/>
          <a:stretch>
            <a:fillRect/>
          </a:stretch>
        </p:blipFill>
        <p:spPr>
          <a:xfrm>
            <a:off x="8328803" y="1500512"/>
            <a:ext cx="2369389" cy="2369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8">
            <a:extLst>
              <a:ext uri="{FF2B5EF4-FFF2-40B4-BE49-F238E27FC236}">
                <a16:creationId xmlns:a16="http://schemas.microsoft.com/office/drawing/2014/main" id="{78605A37-C19C-4AD3-A50A-7A42F7AD4CEE}"/>
              </a:ext>
            </a:extLst>
          </p:cNvPr>
          <p:cNvPicPr>
            <a:picLocks noChangeAspect="1"/>
          </p:cNvPicPr>
          <p:nvPr/>
        </p:nvPicPr>
        <p:blipFill>
          <a:blip r:embed="rId7"/>
          <a:stretch>
            <a:fillRect/>
          </a:stretch>
        </p:blipFill>
        <p:spPr>
          <a:xfrm>
            <a:off x="8407704" y="4252571"/>
            <a:ext cx="2369389" cy="2369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9" descr="A picture containing outdoor object, night, star, dark&#10;&#10;Description automatically generated">
            <a:extLst>
              <a:ext uri="{FF2B5EF4-FFF2-40B4-BE49-F238E27FC236}">
                <a16:creationId xmlns:a16="http://schemas.microsoft.com/office/drawing/2014/main" id="{A7FDED5F-58C3-4D8D-B002-F0F44A47B8FA}"/>
              </a:ext>
            </a:extLst>
          </p:cNvPr>
          <p:cNvPicPr>
            <a:picLocks noChangeAspect="1"/>
          </p:cNvPicPr>
          <p:nvPr/>
        </p:nvPicPr>
        <p:blipFill>
          <a:blip r:embed="rId8"/>
          <a:stretch>
            <a:fillRect/>
          </a:stretch>
        </p:blipFill>
        <p:spPr>
          <a:xfrm>
            <a:off x="813232" y="4252571"/>
            <a:ext cx="2369389" cy="2369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05F70368-DF3B-4637-834C-71D40F366A95}"/>
              </a:ext>
            </a:extLst>
          </p:cNvPr>
          <p:cNvSpPr txBox="1"/>
          <p:nvPr/>
        </p:nvSpPr>
        <p:spPr>
          <a:xfrm>
            <a:off x="4411182" y="4638741"/>
            <a:ext cx="2743200" cy="175432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0" i="0" dirty="0">
                <a:solidFill>
                  <a:srgbClr val="333333"/>
                </a:solidFill>
                <a:effectLst/>
                <a:highlight>
                  <a:srgbClr val="FFFFFF"/>
                </a:highlight>
                <a:latin typeface="libre franklin"/>
              </a:rPr>
              <a:t>Edwin Hubble discovered that just about any galaxy in the universe will have one of 4 different shapes, spiral, elliptical, lenticular, and irregular.</a:t>
            </a:r>
            <a:endParaRPr lang="en-US" dirty="0">
              <a:highlight>
                <a:srgbClr val="FFFFFF"/>
              </a:highlight>
            </a:endParaRPr>
          </a:p>
        </p:txBody>
      </p:sp>
      <p:sp>
        <p:nvSpPr>
          <p:cNvPr id="5" name="TextBox 4">
            <a:extLst>
              <a:ext uri="{FF2B5EF4-FFF2-40B4-BE49-F238E27FC236}">
                <a16:creationId xmlns:a16="http://schemas.microsoft.com/office/drawing/2014/main" id="{942F821D-48AD-474C-8DCE-AE5C08F6100D}"/>
              </a:ext>
            </a:extLst>
          </p:cNvPr>
          <p:cNvSpPr txBox="1"/>
          <p:nvPr/>
        </p:nvSpPr>
        <p:spPr>
          <a:xfrm>
            <a:off x="261570" y="1315846"/>
            <a:ext cx="964816" cy="369332"/>
          </a:xfrm>
          <a:prstGeom prst="rect">
            <a:avLst/>
          </a:prstGeom>
          <a:noFill/>
        </p:spPr>
        <p:txBody>
          <a:bodyPr wrap="none" rtlCol="0">
            <a:spAutoFit/>
          </a:bodyPr>
          <a:lstStyle/>
          <a:p>
            <a:r>
              <a:rPr lang="en-US" dirty="0"/>
              <a:t>Edge On</a:t>
            </a:r>
          </a:p>
        </p:txBody>
      </p:sp>
      <p:sp>
        <p:nvSpPr>
          <p:cNvPr id="11" name="TextBox 10">
            <a:extLst>
              <a:ext uri="{FF2B5EF4-FFF2-40B4-BE49-F238E27FC236}">
                <a16:creationId xmlns:a16="http://schemas.microsoft.com/office/drawing/2014/main" id="{3528437B-0291-4612-B73E-4AA85ABCA234}"/>
              </a:ext>
            </a:extLst>
          </p:cNvPr>
          <p:cNvSpPr txBox="1"/>
          <p:nvPr/>
        </p:nvSpPr>
        <p:spPr>
          <a:xfrm>
            <a:off x="3830458" y="1315846"/>
            <a:ext cx="792268" cy="369332"/>
          </a:xfrm>
          <a:prstGeom prst="rect">
            <a:avLst/>
          </a:prstGeom>
          <a:noFill/>
        </p:spPr>
        <p:txBody>
          <a:bodyPr wrap="none" rtlCol="0">
            <a:spAutoFit/>
          </a:bodyPr>
          <a:lstStyle/>
          <a:p>
            <a:r>
              <a:rPr lang="en-US" dirty="0"/>
              <a:t>Round</a:t>
            </a:r>
          </a:p>
        </p:txBody>
      </p:sp>
      <p:sp>
        <p:nvSpPr>
          <p:cNvPr id="12" name="TextBox 11">
            <a:extLst>
              <a:ext uri="{FF2B5EF4-FFF2-40B4-BE49-F238E27FC236}">
                <a16:creationId xmlns:a16="http://schemas.microsoft.com/office/drawing/2014/main" id="{1CD36549-1535-425F-ABA9-5127F91187C3}"/>
              </a:ext>
            </a:extLst>
          </p:cNvPr>
          <p:cNvSpPr txBox="1"/>
          <p:nvPr/>
        </p:nvSpPr>
        <p:spPr>
          <a:xfrm>
            <a:off x="7367974" y="1315846"/>
            <a:ext cx="1245790" cy="369332"/>
          </a:xfrm>
          <a:prstGeom prst="rect">
            <a:avLst/>
          </a:prstGeom>
          <a:noFill/>
        </p:spPr>
        <p:txBody>
          <a:bodyPr wrap="none" rtlCol="0">
            <a:spAutoFit/>
          </a:bodyPr>
          <a:lstStyle/>
          <a:p>
            <a:r>
              <a:rPr lang="en-US" dirty="0"/>
              <a:t>In between</a:t>
            </a:r>
          </a:p>
        </p:txBody>
      </p:sp>
      <p:sp>
        <p:nvSpPr>
          <p:cNvPr id="13" name="TextBox 12">
            <a:extLst>
              <a:ext uri="{FF2B5EF4-FFF2-40B4-BE49-F238E27FC236}">
                <a16:creationId xmlns:a16="http://schemas.microsoft.com/office/drawing/2014/main" id="{68EC097C-9ECB-44E3-8D2A-802B3B1FC41D}"/>
              </a:ext>
            </a:extLst>
          </p:cNvPr>
          <p:cNvSpPr txBox="1"/>
          <p:nvPr/>
        </p:nvSpPr>
        <p:spPr>
          <a:xfrm>
            <a:off x="2976409" y="4252571"/>
            <a:ext cx="608052" cy="369332"/>
          </a:xfrm>
          <a:prstGeom prst="rect">
            <a:avLst/>
          </a:prstGeom>
          <a:noFill/>
        </p:spPr>
        <p:txBody>
          <a:bodyPr wrap="none" rtlCol="0">
            <a:spAutoFit/>
          </a:bodyPr>
          <a:lstStyle/>
          <a:p>
            <a:r>
              <a:rPr lang="en-US" dirty="0"/>
              <a:t>Face</a:t>
            </a:r>
          </a:p>
        </p:txBody>
      </p:sp>
      <p:sp>
        <p:nvSpPr>
          <p:cNvPr id="14" name="TextBox 13">
            <a:extLst>
              <a:ext uri="{FF2B5EF4-FFF2-40B4-BE49-F238E27FC236}">
                <a16:creationId xmlns:a16="http://schemas.microsoft.com/office/drawing/2014/main" id="{B28DEBF8-B6AB-4F96-A2D9-9A37BE3B6E73}"/>
              </a:ext>
            </a:extLst>
          </p:cNvPr>
          <p:cNvSpPr txBox="1"/>
          <p:nvPr/>
        </p:nvSpPr>
        <p:spPr>
          <a:xfrm>
            <a:off x="7154382" y="4252571"/>
            <a:ext cx="1406667" cy="369332"/>
          </a:xfrm>
          <a:prstGeom prst="rect">
            <a:avLst/>
          </a:prstGeom>
          <a:noFill/>
        </p:spPr>
        <p:txBody>
          <a:bodyPr wrap="none" rtlCol="0">
            <a:spAutoFit/>
          </a:bodyPr>
          <a:lstStyle/>
          <a:p>
            <a:r>
              <a:rPr lang="en-US" dirty="0"/>
              <a:t>Cigar Shaped</a:t>
            </a:r>
          </a:p>
        </p:txBody>
      </p:sp>
    </p:spTree>
    <p:extLst>
      <p:ext uri="{BB962C8B-B14F-4D97-AF65-F5344CB8AC3E}">
        <p14:creationId xmlns:p14="http://schemas.microsoft.com/office/powerpoint/2010/main" val="348345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6" name="Picture 2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BABFBE-901D-4F38-B0F6-F82F28002A01}"/>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a:t>DATASET BAckground</a:t>
            </a:r>
          </a:p>
        </p:txBody>
      </p:sp>
      <p:sp>
        <p:nvSpPr>
          <p:cNvPr id="3" name="Content Placeholder 2">
            <a:extLst>
              <a:ext uri="{FF2B5EF4-FFF2-40B4-BE49-F238E27FC236}">
                <a16:creationId xmlns:a16="http://schemas.microsoft.com/office/drawing/2014/main" id="{ABDF2EB0-7F3D-4DE4-9EB8-F240F235692A}"/>
              </a:ext>
            </a:extLst>
          </p:cNvPr>
          <p:cNvSpPr>
            <a:spLocks noGrp="1"/>
          </p:cNvSpPr>
          <p:nvPr>
            <p:ph sz="half" idx="1"/>
          </p:nvPr>
        </p:nvSpPr>
        <p:spPr>
          <a:xfrm>
            <a:off x="802178" y="2261420"/>
            <a:ext cx="4002936" cy="3637935"/>
          </a:xfrm>
        </p:spPr>
        <p:txBody>
          <a:bodyPr vert="horz" lIns="91440" tIns="45720" rIns="91440" bIns="45720" rtlCol="0" anchor="ctr">
            <a:normAutofit/>
          </a:bodyPr>
          <a:lstStyle/>
          <a:p>
            <a:pPr marL="0" indent="0"/>
            <a:r>
              <a:rPr lang="en-US" dirty="0"/>
              <a:t> “</a:t>
            </a:r>
            <a:r>
              <a:rPr lang="en-US" b="0" i="0" dirty="0"/>
              <a:t>Galaxy Zoo is a crowdsourced astronomy project which invites people to assist in the morphological classification of large numbers of galaxies. It is an example of citizen science as it enlists the help of members of the public to help in scientific research.”</a:t>
            </a:r>
          </a:p>
          <a:p>
            <a:pPr marL="0" indent="0">
              <a:buNone/>
            </a:pPr>
            <a:endParaRPr lang="en-US" b="0" i="0" dirty="0"/>
          </a:p>
          <a:p>
            <a:pPr marL="0" indent="0"/>
            <a:endParaRPr lang="en-US" dirty="0"/>
          </a:p>
        </p:txBody>
      </p:sp>
      <p:pic>
        <p:nvPicPr>
          <p:cNvPr id="6" name="Content Placeholder 5" descr="Graphical user interface&#10;&#10;Description automatically generated">
            <a:extLst>
              <a:ext uri="{FF2B5EF4-FFF2-40B4-BE49-F238E27FC236}">
                <a16:creationId xmlns:a16="http://schemas.microsoft.com/office/drawing/2014/main" id="{B11EE968-D599-453A-8D9E-118463487EC6}"/>
              </a:ext>
            </a:extLst>
          </p:cNvPr>
          <p:cNvPicPr>
            <a:picLocks noGrp="1" noChangeAspect="1"/>
          </p:cNvPicPr>
          <p:nvPr>
            <p:ph sz="half" idx="2"/>
          </p:nvPr>
        </p:nvPicPr>
        <p:blipFill>
          <a:blip r:embed="rId4"/>
          <a:stretch>
            <a:fillRect/>
          </a:stretch>
        </p:blipFill>
        <p:spPr>
          <a:xfrm>
            <a:off x="5289752" y="1092515"/>
            <a:ext cx="6095593" cy="45107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9914AD7B-FF8B-4D4C-AF30-CA5A8C6CC2EB}"/>
              </a:ext>
            </a:extLst>
          </p:cNvPr>
          <p:cNvSpPr txBox="1"/>
          <p:nvPr/>
        </p:nvSpPr>
        <p:spPr>
          <a:xfrm>
            <a:off x="802178" y="5519321"/>
            <a:ext cx="3409772" cy="1477328"/>
          </a:xfrm>
          <a:prstGeom prst="rect">
            <a:avLst/>
          </a:prstGeom>
          <a:noFill/>
        </p:spPr>
        <p:txBody>
          <a:bodyPr wrap="square" rtlCol="0">
            <a:spAutoFit/>
          </a:bodyPr>
          <a:lstStyle/>
          <a:p>
            <a:r>
              <a:rPr lang="en-US" dirty="0">
                <a:effectLst/>
              </a:rPr>
              <a:t>“Galaxy Zoo.” </a:t>
            </a:r>
            <a:r>
              <a:rPr lang="en-US" i="1" dirty="0">
                <a:effectLst/>
              </a:rPr>
              <a:t>Wikipedia</a:t>
            </a:r>
            <a:r>
              <a:rPr lang="en-US" dirty="0">
                <a:effectLst/>
              </a:rPr>
              <a:t>, Wikimedia Foundation, 3 Apr. 2021, en.wikipedia.org/wiki/</a:t>
            </a:r>
            <a:r>
              <a:rPr lang="en-US" dirty="0" err="1">
                <a:effectLst/>
              </a:rPr>
              <a:t>Galaxy_Zoo</a:t>
            </a:r>
            <a:r>
              <a:rPr lang="en-US" dirty="0">
                <a:effectLst/>
              </a:rPr>
              <a:t>. </a:t>
            </a:r>
          </a:p>
          <a:p>
            <a:endParaRPr lang="en-US" dirty="0"/>
          </a:p>
        </p:txBody>
      </p:sp>
      <p:sp>
        <p:nvSpPr>
          <p:cNvPr id="8" name="TextBox 7">
            <a:extLst>
              <a:ext uri="{FF2B5EF4-FFF2-40B4-BE49-F238E27FC236}">
                <a16:creationId xmlns:a16="http://schemas.microsoft.com/office/drawing/2014/main" id="{0B38D47C-1408-4D1A-8F53-1F1AB6822CC1}"/>
              </a:ext>
            </a:extLst>
          </p:cNvPr>
          <p:cNvSpPr txBox="1"/>
          <p:nvPr/>
        </p:nvSpPr>
        <p:spPr>
          <a:xfrm>
            <a:off x="6246796" y="5765485"/>
            <a:ext cx="5380523" cy="1200329"/>
          </a:xfrm>
          <a:prstGeom prst="rect">
            <a:avLst/>
          </a:prstGeom>
          <a:noFill/>
        </p:spPr>
        <p:txBody>
          <a:bodyPr wrap="square" rtlCol="0">
            <a:spAutoFit/>
          </a:bodyPr>
          <a:lstStyle/>
          <a:p>
            <a:r>
              <a:rPr lang="en-US" dirty="0">
                <a:effectLst/>
              </a:rPr>
              <a:t>“Galaxy Zoo - The Galaxy Challenge.” </a:t>
            </a:r>
            <a:r>
              <a:rPr lang="en-US" i="1" dirty="0">
                <a:effectLst/>
              </a:rPr>
              <a:t>Kaggle</a:t>
            </a:r>
            <a:r>
              <a:rPr lang="en-US" dirty="0">
                <a:effectLst/>
              </a:rPr>
              <a:t>, www.kaggle.com/c/galaxy-zoo-the-galaxy-challenge/overview/the-galaxy-zoo-decision-tree. </a:t>
            </a:r>
          </a:p>
          <a:p>
            <a:endParaRPr lang="en-US" dirty="0"/>
          </a:p>
        </p:txBody>
      </p:sp>
    </p:spTree>
    <p:extLst>
      <p:ext uri="{BB962C8B-B14F-4D97-AF65-F5344CB8AC3E}">
        <p14:creationId xmlns:p14="http://schemas.microsoft.com/office/powerpoint/2010/main" val="1172271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EDA6B96-87D8-4016-B449-146A15CDBC8D}"/>
              </a:ext>
            </a:extLst>
          </p:cNvPr>
          <p:cNvSpPr>
            <a:spLocks noGrp="1"/>
          </p:cNvSpPr>
          <p:nvPr>
            <p:ph type="title"/>
          </p:nvPr>
        </p:nvSpPr>
        <p:spPr>
          <a:xfrm>
            <a:off x="675868" y="464933"/>
            <a:ext cx="10515494" cy="1035579"/>
          </a:xfrm>
        </p:spPr>
        <p:txBody>
          <a:bodyPr vert="horz" lIns="91440" tIns="45720" rIns="91440" bIns="45720" rtlCol="0" anchor="ctr">
            <a:normAutofit/>
          </a:bodyPr>
          <a:lstStyle/>
          <a:p>
            <a:pPr>
              <a:lnSpc>
                <a:spcPct val="90000"/>
              </a:lnSpc>
            </a:pPr>
            <a:r>
              <a:rPr lang="en-US" sz="3300" b="1">
                <a:latin typeface="Lucida Sans"/>
                <a:cs typeface="Biome"/>
              </a:rPr>
              <a:t>Classification: Convolutional Neural Networks</a:t>
            </a:r>
          </a:p>
        </p:txBody>
      </p:sp>
      <p:sp>
        <p:nvSpPr>
          <p:cNvPr id="3" name="Rectangle: Rounded Corners 2">
            <a:extLst>
              <a:ext uri="{FF2B5EF4-FFF2-40B4-BE49-F238E27FC236}">
                <a16:creationId xmlns:a16="http://schemas.microsoft.com/office/drawing/2014/main" id="{B06920EA-4C5A-4EEB-8BB2-EB34EAED4BD6}"/>
              </a:ext>
            </a:extLst>
          </p:cNvPr>
          <p:cNvSpPr/>
          <p:nvPr/>
        </p:nvSpPr>
        <p:spPr>
          <a:xfrm>
            <a:off x="1165122" y="1755059"/>
            <a:ext cx="3158612" cy="1585451"/>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Lucida Sans"/>
              <a:cs typeface="Biome"/>
            </a:endParaRPr>
          </a:p>
        </p:txBody>
      </p:sp>
      <p:sp>
        <p:nvSpPr>
          <p:cNvPr id="19" name="Rectangle: Rounded Corners 18">
            <a:extLst>
              <a:ext uri="{FF2B5EF4-FFF2-40B4-BE49-F238E27FC236}">
                <a16:creationId xmlns:a16="http://schemas.microsoft.com/office/drawing/2014/main" id="{FFEB932F-7DD7-4A99-B968-4D9D9743D4B6}"/>
              </a:ext>
            </a:extLst>
          </p:cNvPr>
          <p:cNvSpPr/>
          <p:nvPr/>
        </p:nvSpPr>
        <p:spPr>
          <a:xfrm>
            <a:off x="4729314" y="1496961"/>
            <a:ext cx="5801030" cy="2113934"/>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Lucida Sans"/>
              <a:cs typeface="Biome"/>
            </a:endParaRPr>
          </a:p>
        </p:txBody>
      </p:sp>
      <p:sp>
        <p:nvSpPr>
          <p:cNvPr id="16" name="TextBox 15">
            <a:extLst>
              <a:ext uri="{FF2B5EF4-FFF2-40B4-BE49-F238E27FC236}">
                <a16:creationId xmlns:a16="http://schemas.microsoft.com/office/drawing/2014/main" id="{495506BA-6A47-4D06-8E22-E1E3E07C611D}"/>
              </a:ext>
            </a:extLst>
          </p:cNvPr>
          <p:cNvSpPr txBox="1"/>
          <p:nvPr/>
        </p:nvSpPr>
        <p:spPr>
          <a:xfrm>
            <a:off x="4914323" y="1644904"/>
            <a:ext cx="543477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latin typeface="Lucida Sans"/>
                <a:cs typeface="Biome"/>
              </a:rPr>
              <a:t>A neural network is like other supervised classification techniques such as a perceptron as a way of training weights to then classify datapoints based on their features. A neural network however is an upgrade to that idea by introducing many interconnected weights which an input is fed through to eventually be classified. The more data a neural network sees, the greater its ability is to identify patterns in inputs</a:t>
            </a:r>
          </a:p>
        </p:txBody>
      </p:sp>
      <p:sp>
        <p:nvSpPr>
          <p:cNvPr id="21" name="TextBox 20">
            <a:extLst>
              <a:ext uri="{FF2B5EF4-FFF2-40B4-BE49-F238E27FC236}">
                <a16:creationId xmlns:a16="http://schemas.microsoft.com/office/drawing/2014/main" id="{FAD3555B-35B1-4535-A0A8-4A6FE86A41DE}"/>
              </a:ext>
            </a:extLst>
          </p:cNvPr>
          <p:cNvSpPr txBox="1"/>
          <p:nvPr/>
        </p:nvSpPr>
        <p:spPr>
          <a:xfrm>
            <a:off x="1042871" y="2062774"/>
            <a:ext cx="339458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latin typeface="Lucida Sans"/>
                <a:cs typeface="Biome"/>
              </a:rPr>
              <a:t>What is a Neural Network?</a:t>
            </a:r>
          </a:p>
          <a:p>
            <a:pPr algn="ctr"/>
            <a:endParaRPr lang="en-US" sz="1400">
              <a:solidFill>
                <a:srgbClr val="000000"/>
              </a:solidFill>
              <a:latin typeface="Lucida Sans"/>
              <a:cs typeface="Biome"/>
            </a:endParaRPr>
          </a:p>
          <a:p>
            <a:pPr algn="ctr"/>
            <a:endParaRPr lang="en-US" sz="1400">
              <a:solidFill>
                <a:srgbClr val="000000"/>
              </a:solidFill>
              <a:latin typeface="Lucida Sans"/>
              <a:cs typeface="Biome"/>
            </a:endParaRPr>
          </a:p>
          <a:p>
            <a:pPr algn="ctr"/>
            <a:endParaRPr lang="en-US" sz="1400">
              <a:solidFill>
                <a:srgbClr val="000000"/>
              </a:solidFill>
              <a:latin typeface="Lucida Sans"/>
              <a:cs typeface="Biome"/>
            </a:endParaRPr>
          </a:p>
        </p:txBody>
      </p:sp>
      <p:sp>
        <p:nvSpPr>
          <p:cNvPr id="12" name="Rectangle: Rounded Corners 11">
            <a:extLst>
              <a:ext uri="{FF2B5EF4-FFF2-40B4-BE49-F238E27FC236}">
                <a16:creationId xmlns:a16="http://schemas.microsoft.com/office/drawing/2014/main" id="{82415CE1-05E3-456B-A4BE-D31D3348FE94}"/>
              </a:ext>
            </a:extLst>
          </p:cNvPr>
          <p:cNvSpPr/>
          <p:nvPr/>
        </p:nvSpPr>
        <p:spPr>
          <a:xfrm>
            <a:off x="4729313" y="3819832"/>
            <a:ext cx="5801030" cy="2212257"/>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Lucida Sans"/>
              <a:cs typeface="Biome"/>
            </a:endParaRPr>
          </a:p>
        </p:txBody>
      </p:sp>
      <p:sp>
        <p:nvSpPr>
          <p:cNvPr id="13" name="Rectangle: Rounded Corners 12">
            <a:extLst>
              <a:ext uri="{FF2B5EF4-FFF2-40B4-BE49-F238E27FC236}">
                <a16:creationId xmlns:a16="http://schemas.microsoft.com/office/drawing/2014/main" id="{C8540ECA-3CC0-4F92-8B0C-9F5F796EC216}"/>
              </a:ext>
            </a:extLst>
          </p:cNvPr>
          <p:cNvSpPr/>
          <p:nvPr/>
        </p:nvSpPr>
        <p:spPr>
          <a:xfrm>
            <a:off x="1177411" y="4127090"/>
            <a:ext cx="3158612" cy="1585451"/>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Lucida Sans"/>
              <a:cs typeface="Biome"/>
            </a:endParaRPr>
          </a:p>
        </p:txBody>
      </p:sp>
      <p:sp>
        <p:nvSpPr>
          <p:cNvPr id="14" name="TextBox 13">
            <a:extLst>
              <a:ext uri="{FF2B5EF4-FFF2-40B4-BE49-F238E27FC236}">
                <a16:creationId xmlns:a16="http://schemas.microsoft.com/office/drawing/2014/main" id="{FF3EF1B3-54C4-4038-9E22-A07330F49B64}"/>
              </a:ext>
            </a:extLst>
          </p:cNvPr>
          <p:cNvSpPr txBox="1"/>
          <p:nvPr/>
        </p:nvSpPr>
        <p:spPr>
          <a:xfrm>
            <a:off x="1055160" y="4262740"/>
            <a:ext cx="339458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latin typeface="Lucida Sans"/>
                <a:cs typeface="Biome"/>
              </a:rPr>
              <a:t>What does convolutional mean?</a:t>
            </a:r>
          </a:p>
          <a:p>
            <a:pPr algn="ctr"/>
            <a:endParaRPr lang="en-US" sz="1400">
              <a:solidFill>
                <a:srgbClr val="000000"/>
              </a:solidFill>
              <a:latin typeface="Lucida Sans"/>
              <a:cs typeface="Biome"/>
            </a:endParaRPr>
          </a:p>
          <a:p>
            <a:pPr algn="ctr"/>
            <a:endParaRPr lang="en-US" sz="1400">
              <a:solidFill>
                <a:srgbClr val="000000"/>
              </a:solidFill>
              <a:latin typeface="Lucida Sans"/>
              <a:cs typeface="Biome"/>
            </a:endParaRPr>
          </a:p>
          <a:p>
            <a:pPr algn="ctr"/>
            <a:endParaRPr lang="en-US" sz="1400">
              <a:solidFill>
                <a:srgbClr val="000000"/>
              </a:solidFill>
              <a:latin typeface="Lucida Sans"/>
              <a:cs typeface="Biome"/>
            </a:endParaRPr>
          </a:p>
        </p:txBody>
      </p:sp>
      <p:sp>
        <p:nvSpPr>
          <p:cNvPr id="15" name="TextBox 14">
            <a:extLst>
              <a:ext uri="{FF2B5EF4-FFF2-40B4-BE49-F238E27FC236}">
                <a16:creationId xmlns:a16="http://schemas.microsoft.com/office/drawing/2014/main" id="{00C88CB0-40E0-4418-96B7-B7DBA2AD1642}"/>
              </a:ext>
            </a:extLst>
          </p:cNvPr>
          <p:cNvSpPr txBox="1"/>
          <p:nvPr/>
        </p:nvSpPr>
        <p:spPr>
          <a:xfrm>
            <a:off x="4914322" y="4016935"/>
            <a:ext cx="543477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latin typeface="Lucida Sans"/>
                <a:cs typeface="Biome"/>
              </a:rPr>
              <a:t>The convolutional part of a CNN classifier is a way to find important parts of an image to feed into the neural network. Since neural networks take a lot of processing time, this step is almost necessary for any high-resolution image Think of it as a form of feature extraction, in which the program expands the input into a one-dimensional list of important values that can be read into a neural network efficiently</a:t>
            </a:r>
          </a:p>
        </p:txBody>
      </p:sp>
    </p:spTree>
    <p:extLst>
      <p:ext uri="{BB962C8B-B14F-4D97-AF65-F5344CB8AC3E}">
        <p14:creationId xmlns:p14="http://schemas.microsoft.com/office/powerpoint/2010/main" val="320958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EDA6B96-87D8-4016-B449-146A15CDBC8D}"/>
              </a:ext>
            </a:extLst>
          </p:cNvPr>
          <p:cNvSpPr>
            <a:spLocks noGrp="1"/>
          </p:cNvSpPr>
          <p:nvPr>
            <p:ph type="title"/>
          </p:nvPr>
        </p:nvSpPr>
        <p:spPr>
          <a:xfrm>
            <a:off x="675868" y="464933"/>
            <a:ext cx="8622785" cy="1035579"/>
          </a:xfrm>
        </p:spPr>
        <p:txBody>
          <a:bodyPr vert="horz" lIns="91440" tIns="45720" rIns="91440" bIns="45720" rtlCol="0" anchor="ctr">
            <a:normAutofit/>
          </a:bodyPr>
          <a:lstStyle/>
          <a:p>
            <a:pPr>
              <a:lnSpc>
                <a:spcPct val="90000"/>
              </a:lnSpc>
            </a:pPr>
            <a:r>
              <a:rPr lang="en-US" sz="3300" b="1">
                <a:latin typeface="Abadi"/>
              </a:rPr>
              <a:t>Neural Network Architecture</a:t>
            </a:r>
            <a:endParaRPr lang="en-US" sz="3300" b="1" err="1">
              <a:latin typeface="Abadi"/>
              <a:cs typeface="Calibri Light"/>
            </a:endParaRPr>
          </a:p>
        </p:txBody>
      </p:sp>
      <p:sp>
        <p:nvSpPr>
          <p:cNvPr id="3" name="Rectangle: Rounded Corners 2">
            <a:extLst>
              <a:ext uri="{FF2B5EF4-FFF2-40B4-BE49-F238E27FC236}">
                <a16:creationId xmlns:a16="http://schemas.microsoft.com/office/drawing/2014/main" id="{B06920EA-4C5A-4EEB-8BB2-EB34EAED4BD6}"/>
              </a:ext>
            </a:extLst>
          </p:cNvPr>
          <p:cNvSpPr/>
          <p:nvPr/>
        </p:nvSpPr>
        <p:spPr>
          <a:xfrm>
            <a:off x="1177412" y="1496962"/>
            <a:ext cx="3158612" cy="1585451"/>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badi"/>
            </a:endParaRPr>
          </a:p>
        </p:txBody>
      </p:sp>
      <p:pic>
        <p:nvPicPr>
          <p:cNvPr id="4" name="Picture 4" descr="Icon&#10;&#10;Description automatically generated">
            <a:extLst>
              <a:ext uri="{FF2B5EF4-FFF2-40B4-BE49-F238E27FC236}">
                <a16:creationId xmlns:a16="http://schemas.microsoft.com/office/drawing/2014/main" id="{514AF4F9-16AB-4345-AB7B-4DA92D1B22F1}"/>
              </a:ext>
            </a:extLst>
          </p:cNvPr>
          <p:cNvPicPr>
            <a:picLocks noChangeAspect="1"/>
          </p:cNvPicPr>
          <p:nvPr/>
        </p:nvPicPr>
        <p:blipFill>
          <a:blip r:embed="rId4"/>
          <a:stretch>
            <a:fillRect/>
          </a:stretch>
        </p:blipFill>
        <p:spPr>
          <a:xfrm>
            <a:off x="1175618" y="2019436"/>
            <a:ext cx="3123823" cy="650405"/>
          </a:xfrm>
          <a:prstGeom prst="rect">
            <a:avLst/>
          </a:prstGeom>
        </p:spPr>
      </p:pic>
      <p:sp>
        <p:nvSpPr>
          <p:cNvPr id="19" name="Rectangle: Rounded Corners 18">
            <a:extLst>
              <a:ext uri="{FF2B5EF4-FFF2-40B4-BE49-F238E27FC236}">
                <a16:creationId xmlns:a16="http://schemas.microsoft.com/office/drawing/2014/main" id="{FFEB932F-7DD7-4A99-B968-4D9D9743D4B6}"/>
              </a:ext>
            </a:extLst>
          </p:cNvPr>
          <p:cNvSpPr/>
          <p:nvPr/>
        </p:nvSpPr>
        <p:spPr>
          <a:xfrm>
            <a:off x="4729314" y="1496961"/>
            <a:ext cx="5801030" cy="1585451"/>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badi"/>
            </a:endParaRPr>
          </a:p>
        </p:txBody>
      </p:sp>
      <p:sp>
        <p:nvSpPr>
          <p:cNvPr id="16" name="TextBox 15">
            <a:extLst>
              <a:ext uri="{FF2B5EF4-FFF2-40B4-BE49-F238E27FC236}">
                <a16:creationId xmlns:a16="http://schemas.microsoft.com/office/drawing/2014/main" id="{495506BA-6A47-4D06-8E22-E1E3E07C611D}"/>
              </a:ext>
            </a:extLst>
          </p:cNvPr>
          <p:cNvSpPr txBox="1"/>
          <p:nvPr/>
        </p:nvSpPr>
        <p:spPr>
          <a:xfrm>
            <a:off x="4914324" y="1546581"/>
            <a:ext cx="543477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000000"/>
                </a:solidFill>
                <a:latin typeface="Abadi"/>
                <a:cs typeface="Calibri"/>
              </a:rPr>
              <a:t>PyTorch</a:t>
            </a:r>
            <a:r>
              <a:rPr lang="en-US">
                <a:solidFill>
                  <a:srgbClr val="000000"/>
                </a:solidFill>
                <a:latin typeface="Abadi"/>
                <a:cs typeface="Calibri"/>
              </a:rPr>
              <a:t> is a package designed for hardware accelerated deep learning production and deployment. It functions very similarly to TensorFlow, but can be integrated with a CUDA computing platform for faster and more efficient training.</a:t>
            </a:r>
          </a:p>
        </p:txBody>
      </p:sp>
      <p:pic>
        <p:nvPicPr>
          <p:cNvPr id="6" name="Picture 6" descr="Logo&#10;&#10;Description automatically generated">
            <a:extLst>
              <a:ext uri="{FF2B5EF4-FFF2-40B4-BE49-F238E27FC236}">
                <a16:creationId xmlns:a16="http://schemas.microsoft.com/office/drawing/2014/main" id="{748D0499-EB6A-4B2D-837C-FB5356FC1FE3}"/>
              </a:ext>
            </a:extLst>
          </p:cNvPr>
          <p:cNvPicPr>
            <a:picLocks noChangeAspect="1"/>
          </p:cNvPicPr>
          <p:nvPr/>
        </p:nvPicPr>
        <p:blipFill>
          <a:blip r:embed="rId5"/>
          <a:stretch>
            <a:fillRect/>
          </a:stretch>
        </p:blipFill>
        <p:spPr>
          <a:xfrm>
            <a:off x="1553497" y="3597041"/>
            <a:ext cx="3714135" cy="2466110"/>
          </a:xfrm>
          <a:prstGeom prst="rect">
            <a:avLst/>
          </a:prstGeom>
          <a:ln>
            <a:noFill/>
          </a:ln>
          <a:effectLst>
            <a:softEdge rad="112500"/>
          </a:effectLst>
        </p:spPr>
      </p:pic>
      <p:pic>
        <p:nvPicPr>
          <p:cNvPr id="7" name="Picture 7" descr="A picture containing projector&#10;&#10;Description automatically generated">
            <a:extLst>
              <a:ext uri="{FF2B5EF4-FFF2-40B4-BE49-F238E27FC236}">
                <a16:creationId xmlns:a16="http://schemas.microsoft.com/office/drawing/2014/main" id="{AD92595B-F9E8-43F8-8209-9257D53C5FCA}"/>
              </a:ext>
            </a:extLst>
          </p:cNvPr>
          <p:cNvPicPr>
            <a:picLocks noChangeAspect="1"/>
          </p:cNvPicPr>
          <p:nvPr/>
        </p:nvPicPr>
        <p:blipFill>
          <a:blip r:embed="rId6"/>
          <a:stretch>
            <a:fillRect/>
          </a:stretch>
        </p:blipFill>
        <p:spPr>
          <a:xfrm>
            <a:off x="6555658" y="3641039"/>
            <a:ext cx="3236437" cy="2351216"/>
          </a:xfrm>
          <a:prstGeom prst="rect">
            <a:avLst/>
          </a:prstGeom>
          <a:ln>
            <a:noFill/>
          </a:ln>
          <a:effectLst>
            <a:softEdge rad="112500"/>
          </a:effectLst>
        </p:spPr>
      </p:pic>
    </p:spTree>
    <p:extLst>
      <p:ext uri="{BB962C8B-B14F-4D97-AF65-F5344CB8AC3E}">
        <p14:creationId xmlns:p14="http://schemas.microsoft.com/office/powerpoint/2010/main" val="206817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EDA6B96-87D8-4016-B449-146A15CDBC8D}"/>
              </a:ext>
            </a:extLst>
          </p:cNvPr>
          <p:cNvSpPr>
            <a:spLocks noGrp="1"/>
          </p:cNvSpPr>
          <p:nvPr>
            <p:ph type="title"/>
          </p:nvPr>
        </p:nvSpPr>
        <p:spPr>
          <a:xfrm>
            <a:off x="675868" y="464933"/>
            <a:ext cx="8622785" cy="1035579"/>
          </a:xfrm>
        </p:spPr>
        <p:txBody>
          <a:bodyPr vert="horz" lIns="91440" tIns="45720" rIns="91440" bIns="45720" rtlCol="0" anchor="ctr">
            <a:normAutofit/>
          </a:bodyPr>
          <a:lstStyle/>
          <a:p>
            <a:pPr>
              <a:lnSpc>
                <a:spcPct val="90000"/>
              </a:lnSpc>
            </a:pPr>
            <a:r>
              <a:rPr lang="en-US" sz="3300" b="1">
                <a:latin typeface="Abadi"/>
              </a:rPr>
              <a:t>CNN Architecture</a:t>
            </a:r>
            <a:endParaRPr lang="en-US" sz="3300" b="1" err="1">
              <a:latin typeface="Abadi"/>
              <a:cs typeface="Calibri Light"/>
            </a:endParaRPr>
          </a:p>
        </p:txBody>
      </p:sp>
      <p:sp>
        <p:nvSpPr>
          <p:cNvPr id="6" name="Rectangle: Rounded Corners 5">
            <a:extLst>
              <a:ext uri="{FF2B5EF4-FFF2-40B4-BE49-F238E27FC236}">
                <a16:creationId xmlns:a16="http://schemas.microsoft.com/office/drawing/2014/main" id="{B99400A7-8725-413B-B838-3A380ADF888C}"/>
              </a:ext>
            </a:extLst>
          </p:cNvPr>
          <p:cNvSpPr/>
          <p:nvPr/>
        </p:nvSpPr>
        <p:spPr>
          <a:xfrm>
            <a:off x="304799" y="1558414"/>
            <a:ext cx="11466868" cy="4744063"/>
          </a:xfrm>
          <a:prstGeom prst="roundRect">
            <a:avLst/>
          </a:prstGeom>
          <a:solidFill>
            <a:srgbClr val="FFFFFF">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badi"/>
            </a:endParaRPr>
          </a:p>
        </p:txBody>
      </p:sp>
      <p:sp>
        <p:nvSpPr>
          <p:cNvPr id="7" name="Cube 6">
            <a:extLst>
              <a:ext uri="{FF2B5EF4-FFF2-40B4-BE49-F238E27FC236}">
                <a16:creationId xmlns:a16="http://schemas.microsoft.com/office/drawing/2014/main" id="{71F19F1E-5EB5-42D1-A350-54A447B0893D}"/>
              </a:ext>
            </a:extLst>
          </p:cNvPr>
          <p:cNvSpPr/>
          <p:nvPr/>
        </p:nvSpPr>
        <p:spPr>
          <a:xfrm flipH="1">
            <a:off x="2218695" y="2820923"/>
            <a:ext cx="381000" cy="2224547"/>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14CBA89B-5142-4B5F-A997-2D39E2D186E1}"/>
              </a:ext>
            </a:extLst>
          </p:cNvPr>
          <p:cNvSpPr/>
          <p:nvPr/>
        </p:nvSpPr>
        <p:spPr>
          <a:xfrm flipH="1">
            <a:off x="1936017" y="2820922"/>
            <a:ext cx="381000" cy="2224547"/>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3912A8BA-D9ED-4D17-A679-0C03377CBE52}"/>
              </a:ext>
            </a:extLst>
          </p:cNvPr>
          <p:cNvSpPr/>
          <p:nvPr/>
        </p:nvSpPr>
        <p:spPr>
          <a:xfrm flipH="1">
            <a:off x="1677920" y="2820922"/>
            <a:ext cx="381000" cy="2224547"/>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51172B87-90CD-434C-9504-04BC580DD7C8}"/>
              </a:ext>
            </a:extLst>
          </p:cNvPr>
          <p:cNvSpPr/>
          <p:nvPr/>
        </p:nvSpPr>
        <p:spPr>
          <a:xfrm flipH="1">
            <a:off x="3632081" y="3214211"/>
            <a:ext cx="405580" cy="1462548"/>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B39044F1-06F5-40F3-BF2B-64C57C308718}"/>
              </a:ext>
            </a:extLst>
          </p:cNvPr>
          <p:cNvSpPr/>
          <p:nvPr/>
        </p:nvSpPr>
        <p:spPr>
          <a:xfrm flipH="1">
            <a:off x="3373983" y="3214210"/>
            <a:ext cx="405580" cy="1462548"/>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A8B36F39-5357-4688-BCB3-D3513845514D}"/>
              </a:ext>
            </a:extLst>
          </p:cNvPr>
          <p:cNvSpPr/>
          <p:nvPr/>
        </p:nvSpPr>
        <p:spPr>
          <a:xfrm flipH="1">
            <a:off x="3091306" y="3214210"/>
            <a:ext cx="405580" cy="1462548"/>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24915413-5E40-42F9-9746-9A942659C7D1}"/>
              </a:ext>
            </a:extLst>
          </p:cNvPr>
          <p:cNvSpPr/>
          <p:nvPr/>
        </p:nvSpPr>
        <p:spPr>
          <a:xfrm flipH="1">
            <a:off x="2784048" y="3214210"/>
            <a:ext cx="405580" cy="1462548"/>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113A826F-230F-4FEC-B963-C6328D7C83ED}"/>
              </a:ext>
            </a:extLst>
          </p:cNvPr>
          <p:cNvSpPr/>
          <p:nvPr/>
        </p:nvSpPr>
        <p:spPr>
          <a:xfrm flipH="1">
            <a:off x="5365015" y="3582918"/>
            <a:ext cx="405580" cy="823452"/>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8F1A6623-04F0-4B61-AC88-832A03712B00}"/>
              </a:ext>
            </a:extLst>
          </p:cNvPr>
          <p:cNvSpPr/>
          <p:nvPr/>
        </p:nvSpPr>
        <p:spPr>
          <a:xfrm flipH="1">
            <a:off x="5082338" y="3582918"/>
            <a:ext cx="405580" cy="823452"/>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F8E6481B-9AE1-40BF-BBC9-6D8594E9E276}"/>
              </a:ext>
            </a:extLst>
          </p:cNvPr>
          <p:cNvSpPr/>
          <p:nvPr/>
        </p:nvSpPr>
        <p:spPr>
          <a:xfrm flipH="1">
            <a:off x="4775080" y="3582918"/>
            <a:ext cx="405580" cy="823452"/>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72DF8C9B-E4CB-481B-8426-0CCC5AA9DECF}"/>
              </a:ext>
            </a:extLst>
          </p:cNvPr>
          <p:cNvSpPr/>
          <p:nvPr/>
        </p:nvSpPr>
        <p:spPr>
          <a:xfrm flipH="1">
            <a:off x="4492401" y="3582917"/>
            <a:ext cx="405580" cy="823452"/>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59D68D24-B36B-4475-8ABE-E4FDAE4D10BC}"/>
              </a:ext>
            </a:extLst>
          </p:cNvPr>
          <p:cNvSpPr/>
          <p:nvPr/>
        </p:nvSpPr>
        <p:spPr>
          <a:xfrm flipH="1">
            <a:off x="4185144" y="3582917"/>
            <a:ext cx="405580" cy="823452"/>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B1104048-1E8C-42B3-A879-4FC96AF8101A}"/>
              </a:ext>
            </a:extLst>
          </p:cNvPr>
          <p:cNvSpPr/>
          <p:nvPr/>
        </p:nvSpPr>
        <p:spPr>
          <a:xfrm flipH="1">
            <a:off x="7552693" y="3828723"/>
            <a:ext cx="405580" cy="405582"/>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7233C3BF-03CF-4285-BD77-46ACF0498443}"/>
              </a:ext>
            </a:extLst>
          </p:cNvPr>
          <p:cNvSpPr/>
          <p:nvPr/>
        </p:nvSpPr>
        <p:spPr>
          <a:xfrm flipH="1">
            <a:off x="7294595" y="3828722"/>
            <a:ext cx="405580" cy="405582"/>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2212D47D-687E-4982-B130-A43F16809AF6}"/>
              </a:ext>
            </a:extLst>
          </p:cNvPr>
          <p:cNvSpPr/>
          <p:nvPr/>
        </p:nvSpPr>
        <p:spPr>
          <a:xfrm flipH="1">
            <a:off x="7011918" y="3828722"/>
            <a:ext cx="405580" cy="405582"/>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625FC858-F3EA-428C-8800-E56DF5C8CF1F}"/>
              </a:ext>
            </a:extLst>
          </p:cNvPr>
          <p:cNvSpPr/>
          <p:nvPr/>
        </p:nvSpPr>
        <p:spPr>
          <a:xfrm flipH="1">
            <a:off x="6704660" y="3828722"/>
            <a:ext cx="405580" cy="405582"/>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785C1941-0C5B-4402-B7AE-B6EE1A389327}"/>
              </a:ext>
            </a:extLst>
          </p:cNvPr>
          <p:cNvSpPr/>
          <p:nvPr/>
        </p:nvSpPr>
        <p:spPr>
          <a:xfrm flipH="1">
            <a:off x="6421981" y="3828721"/>
            <a:ext cx="405580" cy="405582"/>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B3D6DC7A-A1EE-4C53-BAFC-97E7552C724E}"/>
              </a:ext>
            </a:extLst>
          </p:cNvPr>
          <p:cNvSpPr/>
          <p:nvPr/>
        </p:nvSpPr>
        <p:spPr>
          <a:xfrm flipH="1">
            <a:off x="6114724" y="3828721"/>
            <a:ext cx="405580" cy="405582"/>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2D1F3D16-8DDB-47E0-8757-DB296DF1C4EE}"/>
              </a:ext>
            </a:extLst>
          </p:cNvPr>
          <p:cNvSpPr/>
          <p:nvPr/>
        </p:nvSpPr>
        <p:spPr>
          <a:xfrm flipH="1">
            <a:off x="5819755" y="3828720"/>
            <a:ext cx="405580" cy="405582"/>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216F2C2F-8A11-4EBB-9800-ADE6BD0AC98A}"/>
              </a:ext>
            </a:extLst>
          </p:cNvPr>
          <p:cNvSpPr/>
          <p:nvPr/>
        </p:nvSpPr>
        <p:spPr>
          <a:xfrm>
            <a:off x="8345435" y="1708661"/>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BE6F2624-A852-4439-9A0C-38EEFA20D812}"/>
              </a:ext>
            </a:extLst>
          </p:cNvPr>
          <p:cNvSpPr/>
          <p:nvPr/>
        </p:nvSpPr>
        <p:spPr>
          <a:xfrm>
            <a:off x="8333144" y="2347757"/>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6FE4B6F9-2AB8-48B5-A873-9DF57A0C4F8D}"/>
              </a:ext>
            </a:extLst>
          </p:cNvPr>
          <p:cNvSpPr/>
          <p:nvPr/>
        </p:nvSpPr>
        <p:spPr>
          <a:xfrm>
            <a:off x="8333143" y="3011434"/>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27474BE7-5D33-4141-B80B-5C762F8F5295}"/>
              </a:ext>
            </a:extLst>
          </p:cNvPr>
          <p:cNvSpPr/>
          <p:nvPr/>
        </p:nvSpPr>
        <p:spPr>
          <a:xfrm>
            <a:off x="8345434" y="3638240"/>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F29CCEF3-D09A-49EC-9A6A-7D0DA23DCC06}"/>
              </a:ext>
            </a:extLst>
          </p:cNvPr>
          <p:cNvSpPr/>
          <p:nvPr/>
        </p:nvSpPr>
        <p:spPr>
          <a:xfrm>
            <a:off x="8345433" y="4301917"/>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9DBF4649-F844-4F02-B65B-2E5F3C40F81E}"/>
              </a:ext>
            </a:extLst>
          </p:cNvPr>
          <p:cNvSpPr/>
          <p:nvPr/>
        </p:nvSpPr>
        <p:spPr>
          <a:xfrm>
            <a:off x="8345432" y="4965594"/>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8C90E714-C7D1-4605-98F1-8856E154B51A}"/>
              </a:ext>
            </a:extLst>
          </p:cNvPr>
          <p:cNvSpPr/>
          <p:nvPr/>
        </p:nvSpPr>
        <p:spPr>
          <a:xfrm>
            <a:off x="8345431" y="5616980"/>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FBAB789-C58A-4CB9-B634-A281AED88A49}"/>
              </a:ext>
            </a:extLst>
          </p:cNvPr>
          <p:cNvSpPr/>
          <p:nvPr/>
        </p:nvSpPr>
        <p:spPr>
          <a:xfrm>
            <a:off x="9230338" y="2691886"/>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D2DC0211-7C5C-4C56-BEAA-91CFE3FAF7EF}"/>
              </a:ext>
            </a:extLst>
          </p:cNvPr>
          <p:cNvSpPr/>
          <p:nvPr/>
        </p:nvSpPr>
        <p:spPr>
          <a:xfrm>
            <a:off x="9230337" y="3355563"/>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A8275E57-2900-4B08-9F80-C1D0E9EFEEBC}"/>
              </a:ext>
            </a:extLst>
          </p:cNvPr>
          <p:cNvSpPr/>
          <p:nvPr/>
        </p:nvSpPr>
        <p:spPr>
          <a:xfrm>
            <a:off x="9230336" y="4019240"/>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A7A71FDD-678E-450F-A8D9-C563650767A5}"/>
              </a:ext>
            </a:extLst>
          </p:cNvPr>
          <p:cNvSpPr/>
          <p:nvPr/>
        </p:nvSpPr>
        <p:spPr>
          <a:xfrm>
            <a:off x="9242627" y="4646046"/>
            <a:ext cx="454741" cy="454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6337EA9E-F49F-4B9F-9B08-22F15F62A6A7}"/>
              </a:ext>
            </a:extLst>
          </p:cNvPr>
          <p:cNvSpPr/>
          <p:nvPr/>
        </p:nvSpPr>
        <p:spPr>
          <a:xfrm>
            <a:off x="10041497" y="3404723"/>
            <a:ext cx="626805" cy="614515"/>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cs typeface="Calibri"/>
              </a:rPr>
              <a:t>cat</a:t>
            </a:r>
          </a:p>
        </p:txBody>
      </p:sp>
      <p:sp>
        <p:nvSpPr>
          <p:cNvPr id="53" name="Flowchart: Connector 52">
            <a:extLst>
              <a:ext uri="{FF2B5EF4-FFF2-40B4-BE49-F238E27FC236}">
                <a16:creationId xmlns:a16="http://schemas.microsoft.com/office/drawing/2014/main" id="{EAF80B14-07C3-4878-B65C-22380DF064A9}"/>
              </a:ext>
            </a:extLst>
          </p:cNvPr>
          <p:cNvSpPr/>
          <p:nvPr/>
        </p:nvSpPr>
        <p:spPr>
          <a:xfrm>
            <a:off x="10041496" y="4179013"/>
            <a:ext cx="626805" cy="602225"/>
          </a:xfrm>
          <a:prstGeom prst="flowChartConnector">
            <a:avLst/>
          </a:prstGeom>
          <a:solidFill>
            <a:schemeClr val="accent4">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cs typeface="Calibri"/>
              </a:rPr>
              <a:t>dog</a:t>
            </a:r>
            <a:endParaRPr lang="en-US" sz="1200"/>
          </a:p>
        </p:txBody>
      </p:sp>
      <p:sp>
        <p:nvSpPr>
          <p:cNvPr id="11" name="Speech Bubble: Oval 10">
            <a:extLst>
              <a:ext uri="{FF2B5EF4-FFF2-40B4-BE49-F238E27FC236}">
                <a16:creationId xmlns:a16="http://schemas.microsoft.com/office/drawing/2014/main" id="{15C83700-BC25-4CDE-B6B8-58BDBE253781}"/>
              </a:ext>
            </a:extLst>
          </p:cNvPr>
          <p:cNvSpPr/>
          <p:nvPr/>
        </p:nvSpPr>
        <p:spPr>
          <a:xfrm>
            <a:off x="10349065" y="2376038"/>
            <a:ext cx="1130708" cy="884903"/>
          </a:xfrm>
          <a:prstGeom prst="wedgeEllipse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Calibri"/>
              </a:rPr>
              <a:t>This is a cat</a:t>
            </a:r>
            <a:endParaRPr lang="en-US">
              <a:solidFill>
                <a:schemeClr val="bg1"/>
              </a:solidFill>
            </a:endParaRPr>
          </a:p>
        </p:txBody>
      </p:sp>
      <p:pic>
        <p:nvPicPr>
          <p:cNvPr id="58" name="Picture 58">
            <a:extLst>
              <a:ext uri="{FF2B5EF4-FFF2-40B4-BE49-F238E27FC236}">
                <a16:creationId xmlns:a16="http://schemas.microsoft.com/office/drawing/2014/main" id="{D3211643-7722-449D-B9DB-10A1E41A4C78}"/>
              </a:ext>
            </a:extLst>
          </p:cNvPr>
          <p:cNvPicPr>
            <a:picLocks noChangeAspect="1"/>
          </p:cNvPicPr>
          <p:nvPr/>
        </p:nvPicPr>
        <p:blipFill>
          <a:blip r:embed="rId4"/>
          <a:stretch>
            <a:fillRect/>
          </a:stretch>
        </p:blipFill>
        <p:spPr>
          <a:xfrm>
            <a:off x="607142" y="2807109"/>
            <a:ext cx="616974" cy="2288458"/>
          </a:xfrm>
          <a:prstGeom prst="rect">
            <a:avLst/>
          </a:prstGeom>
        </p:spPr>
      </p:pic>
    </p:spTree>
    <p:extLst>
      <p:ext uri="{BB962C8B-B14F-4D97-AF65-F5344CB8AC3E}">
        <p14:creationId xmlns:p14="http://schemas.microsoft.com/office/powerpoint/2010/main" val="286945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EDA6B96-87D8-4016-B449-146A15CDBC8D}"/>
              </a:ext>
            </a:extLst>
          </p:cNvPr>
          <p:cNvSpPr>
            <a:spLocks noGrp="1"/>
          </p:cNvSpPr>
          <p:nvPr>
            <p:ph type="title"/>
          </p:nvPr>
        </p:nvSpPr>
        <p:spPr>
          <a:xfrm>
            <a:off x="282578" y="366610"/>
            <a:ext cx="7147946" cy="1035579"/>
          </a:xfrm>
        </p:spPr>
        <p:txBody>
          <a:bodyPr vert="horz" lIns="91440" tIns="45720" rIns="91440" bIns="45720" rtlCol="0" anchor="ctr">
            <a:normAutofit/>
          </a:bodyPr>
          <a:lstStyle/>
          <a:p>
            <a:pPr>
              <a:lnSpc>
                <a:spcPct val="90000"/>
              </a:lnSpc>
            </a:pPr>
            <a:r>
              <a:rPr lang="en-US" sz="3300"/>
              <a:t>Neural Network Results</a:t>
            </a:r>
            <a:endParaRPr lang="en-US" sz="3300">
              <a:cs typeface="Calibri Light"/>
            </a:endParaRPr>
          </a:p>
        </p:txBody>
      </p:sp>
      <p:sp>
        <p:nvSpPr>
          <p:cNvPr id="10" name="Content Placeholder 9">
            <a:extLst>
              <a:ext uri="{FF2B5EF4-FFF2-40B4-BE49-F238E27FC236}">
                <a16:creationId xmlns:a16="http://schemas.microsoft.com/office/drawing/2014/main" id="{391A10FE-A8A2-4225-92A0-B93E96A5B7E2}"/>
              </a:ext>
            </a:extLst>
          </p:cNvPr>
          <p:cNvSpPr>
            <a:spLocks noGrp="1"/>
          </p:cNvSpPr>
          <p:nvPr>
            <p:ph sz="half" idx="1"/>
          </p:nvPr>
        </p:nvSpPr>
        <p:spPr>
          <a:xfrm>
            <a:off x="860223" y="1785648"/>
            <a:ext cx="4099947" cy="3649133"/>
          </a:xfrm>
        </p:spPr>
        <p:txBody>
          <a:bodyPr vert="horz" lIns="91440" tIns="45720" rIns="91440" bIns="45720" rtlCol="0" anchor="ctr">
            <a:normAutofit/>
          </a:bodyPr>
          <a:lstStyle/>
          <a:p>
            <a:pPr marL="0" indent="0">
              <a:buNone/>
            </a:pPr>
            <a:r>
              <a:rPr lang="en-US" sz="2400">
                <a:cs typeface="Calibri" panose="020F0502020204030204"/>
              </a:rPr>
              <a:t>- Trained on all ~38000 images</a:t>
            </a:r>
          </a:p>
          <a:p>
            <a:pPr marL="0" indent="0">
              <a:buNone/>
            </a:pPr>
            <a:r>
              <a:rPr lang="en-US" sz="2400">
                <a:cs typeface="Calibri" panose="020F0502020204030204"/>
              </a:rPr>
              <a:t>- Batches of 50 images</a:t>
            </a:r>
          </a:p>
          <a:p>
            <a:pPr marL="0" indent="0">
              <a:buNone/>
            </a:pPr>
            <a:r>
              <a:rPr lang="en-US" sz="2400">
                <a:cs typeface="Calibri" panose="020F0502020204030204"/>
              </a:rPr>
              <a:t>- 1.5 hours to complete training</a:t>
            </a:r>
          </a:p>
          <a:p>
            <a:pPr marL="0" indent="0">
              <a:buNone/>
            </a:pPr>
            <a:endParaRPr lang="en-US" sz="2400">
              <a:cs typeface="Calibri" panose="020F0502020204030204"/>
            </a:endParaRPr>
          </a:p>
          <a:p>
            <a:pPr marL="0" indent="0">
              <a:buNone/>
            </a:pPr>
            <a:r>
              <a:rPr lang="en-US" sz="2400">
                <a:cs typeface="Calibri" panose="020F0502020204030204"/>
              </a:rPr>
              <a:t>When fitted with the validation data set, the CNN classifed the images with </a:t>
            </a:r>
            <a:r>
              <a:rPr lang="en-US" sz="2400" b="1">
                <a:cs typeface="Calibri" panose="020F0502020204030204"/>
              </a:rPr>
              <a:t>83%</a:t>
            </a:r>
            <a:r>
              <a:rPr lang="en-US" sz="2400">
                <a:cs typeface="Calibri" panose="020F0502020204030204"/>
              </a:rPr>
              <a:t> accuracy</a:t>
            </a:r>
            <a:endParaRPr lang="en-US" sz="2400"/>
          </a:p>
        </p:txBody>
      </p:sp>
      <p:sp>
        <p:nvSpPr>
          <p:cNvPr id="7" name="Rectangle 6">
            <a:extLst>
              <a:ext uri="{FF2B5EF4-FFF2-40B4-BE49-F238E27FC236}">
                <a16:creationId xmlns:a16="http://schemas.microsoft.com/office/drawing/2014/main" id="{C7ED2BF2-81D8-4252-920A-6C037E647879}"/>
              </a:ext>
            </a:extLst>
          </p:cNvPr>
          <p:cNvSpPr/>
          <p:nvPr/>
        </p:nvSpPr>
        <p:spPr>
          <a:xfrm>
            <a:off x="5407701" y="1635176"/>
            <a:ext cx="5814934" cy="4247211"/>
          </a:xfrm>
          <a:prstGeom prst="rect">
            <a:avLst/>
          </a:prstGeom>
          <a:solidFill>
            <a:srgbClr val="FFFFFF">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Chart, line chart&#10;&#10;Description automatically generated">
            <a:extLst>
              <a:ext uri="{FF2B5EF4-FFF2-40B4-BE49-F238E27FC236}">
                <a16:creationId xmlns:a16="http://schemas.microsoft.com/office/drawing/2014/main" id="{65E0FC0B-D31D-4753-8228-5A0CE25089E7}"/>
              </a:ext>
            </a:extLst>
          </p:cNvPr>
          <p:cNvPicPr>
            <a:picLocks noChangeAspect="1"/>
          </p:cNvPicPr>
          <p:nvPr/>
        </p:nvPicPr>
        <p:blipFill>
          <a:blip r:embed="rId4"/>
          <a:stretch>
            <a:fillRect/>
          </a:stretch>
        </p:blipFill>
        <p:spPr>
          <a:xfrm>
            <a:off x="5436434" y="1716639"/>
            <a:ext cx="5685019" cy="4086787"/>
          </a:xfrm>
          <a:prstGeom prst="rect">
            <a:avLst/>
          </a:prstGeom>
        </p:spPr>
      </p:pic>
    </p:spTree>
    <p:extLst>
      <p:ext uri="{BB962C8B-B14F-4D97-AF65-F5344CB8AC3E}">
        <p14:creationId xmlns:p14="http://schemas.microsoft.com/office/powerpoint/2010/main" val="3294931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EDA6B96-87D8-4016-B449-146A15CDBC8D}"/>
              </a:ext>
            </a:extLst>
          </p:cNvPr>
          <p:cNvSpPr>
            <a:spLocks noGrp="1"/>
          </p:cNvSpPr>
          <p:nvPr>
            <p:ph type="title"/>
          </p:nvPr>
        </p:nvSpPr>
        <p:spPr>
          <a:xfrm>
            <a:off x="282578" y="366610"/>
            <a:ext cx="7560175" cy="1035579"/>
          </a:xfrm>
        </p:spPr>
        <p:txBody>
          <a:bodyPr vert="horz" lIns="91440" tIns="45720" rIns="91440" bIns="45720" rtlCol="0" anchor="ctr">
            <a:normAutofit/>
          </a:bodyPr>
          <a:lstStyle/>
          <a:p>
            <a:pPr>
              <a:lnSpc>
                <a:spcPct val="90000"/>
              </a:lnSpc>
            </a:pPr>
            <a:r>
              <a:rPr lang="en-US" sz="3300"/>
              <a:t>Neural Network: Extra Content</a:t>
            </a:r>
            <a:endParaRPr lang="en-US" sz="3300">
              <a:cs typeface="Calibri Light"/>
            </a:endParaRPr>
          </a:p>
        </p:txBody>
      </p:sp>
      <p:sp>
        <p:nvSpPr>
          <p:cNvPr id="10" name="Content Placeholder 9">
            <a:extLst>
              <a:ext uri="{FF2B5EF4-FFF2-40B4-BE49-F238E27FC236}">
                <a16:creationId xmlns:a16="http://schemas.microsoft.com/office/drawing/2014/main" id="{391A10FE-A8A2-4225-92A0-B93E96A5B7E2}"/>
              </a:ext>
            </a:extLst>
          </p:cNvPr>
          <p:cNvSpPr>
            <a:spLocks noGrp="1"/>
          </p:cNvSpPr>
          <p:nvPr>
            <p:ph sz="half" idx="1"/>
          </p:nvPr>
        </p:nvSpPr>
        <p:spPr>
          <a:xfrm>
            <a:off x="6856288" y="1810631"/>
            <a:ext cx="4099947" cy="4330596"/>
          </a:xfrm>
        </p:spPr>
        <p:txBody>
          <a:bodyPr vert="horz" lIns="91440" tIns="45720" rIns="91440" bIns="45720" rtlCol="0" anchor="ctr">
            <a:normAutofit lnSpcReduction="10000"/>
          </a:bodyPr>
          <a:lstStyle/>
          <a:p>
            <a:pPr marL="0" indent="0">
              <a:buNone/>
            </a:pPr>
            <a:r>
              <a:rPr lang="en-US" sz="2400">
                <a:cs typeface="Calibri" panose="020F0502020204030204"/>
              </a:rPr>
              <a:t>VGG-16 is a convolutional neural network that was trained to classify 10000 classes of images based off a training set of 15 million high resolution images. (92.7% acc!)</a:t>
            </a:r>
          </a:p>
          <a:p>
            <a:pPr marL="0" indent="0">
              <a:buNone/>
            </a:pPr>
            <a:r>
              <a:rPr lang="en-US" sz="2400">
                <a:cs typeface="Calibri" panose="020F0502020204030204"/>
              </a:rPr>
              <a:t>Since the network is good at classifying images, the same model can be slightly tweaked and applied to many other machine vision problems with a similar accuracy</a:t>
            </a:r>
          </a:p>
          <a:p>
            <a:pPr marL="0" indent="0">
              <a:buNone/>
            </a:pPr>
            <a:endParaRPr lang="en-US" sz="2400"/>
          </a:p>
        </p:txBody>
      </p:sp>
      <p:pic>
        <p:nvPicPr>
          <p:cNvPr id="3" name="Picture 3" descr="Diagram&#10;&#10;Description automatically generated">
            <a:extLst>
              <a:ext uri="{FF2B5EF4-FFF2-40B4-BE49-F238E27FC236}">
                <a16:creationId xmlns:a16="http://schemas.microsoft.com/office/drawing/2014/main" id="{7FCEC110-D6A3-4D77-B198-58F0E8B0C9AA}"/>
              </a:ext>
            </a:extLst>
          </p:cNvPr>
          <p:cNvPicPr>
            <a:picLocks noChangeAspect="1"/>
          </p:cNvPicPr>
          <p:nvPr/>
        </p:nvPicPr>
        <p:blipFill>
          <a:blip r:embed="rId4"/>
          <a:stretch>
            <a:fillRect/>
          </a:stretch>
        </p:blipFill>
        <p:spPr>
          <a:xfrm>
            <a:off x="420974" y="2021726"/>
            <a:ext cx="5247806" cy="3083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85809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9F6D8DADA8EC468F3B83F7B0A1611D" ma:contentTypeVersion="7" ma:contentTypeDescription="Create a new document." ma:contentTypeScope="" ma:versionID="db2bebfb374ca88e8b0615ad45bd2c0c">
  <xsd:schema xmlns:xsd="http://www.w3.org/2001/XMLSchema" xmlns:xs="http://www.w3.org/2001/XMLSchema" xmlns:p="http://schemas.microsoft.com/office/2006/metadata/properties" xmlns:ns3="ae7ce971-5eee-4605-9d27-4e9dcc946581" xmlns:ns4="2088768f-9a20-4a0a-ad5e-f3452f015595" targetNamespace="http://schemas.microsoft.com/office/2006/metadata/properties" ma:root="true" ma:fieldsID="c6d726f0bddca2c796411daf9347721e" ns3:_="" ns4:_="">
    <xsd:import namespace="ae7ce971-5eee-4605-9d27-4e9dcc946581"/>
    <xsd:import namespace="2088768f-9a20-4a0a-ad5e-f3452f01559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7ce971-5eee-4605-9d27-4e9dcc94658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88768f-9a20-4a0a-ad5e-f3452f01559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BBB315-CD38-4E9A-9372-583AB3818675}">
  <ds:schemaRefs>
    <ds:schemaRef ds:uri="2088768f-9a20-4a0a-ad5e-f3452f015595"/>
    <ds:schemaRef ds:uri="ae7ce971-5eee-4605-9d27-4e9dcc9465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B8F646-2B2A-497A-94F0-21A0D61582CD}">
  <ds:schemaRefs>
    <ds:schemaRef ds:uri="http://schemas.microsoft.com/sharepoint/v3/contenttype/forms"/>
  </ds:schemaRefs>
</ds:datastoreItem>
</file>

<file path=customXml/itemProps3.xml><?xml version="1.0" encoding="utf-8"?>
<ds:datastoreItem xmlns:ds="http://schemas.openxmlformats.org/officeDocument/2006/customXml" ds:itemID="{2D26802A-EC08-4FCE-9FFB-6462E143A516}">
  <ds:schemaRefs>
    <ds:schemaRef ds:uri="2088768f-9a20-4a0a-ad5e-f3452f015595"/>
    <ds:schemaRef ds:uri="ae7ce971-5eee-4605-9d27-4e9dcc9465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779</Words>
  <Application>Microsoft Office PowerPoint</Application>
  <PresentationFormat>Widescreen</PresentationFormat>
  <Paragraphs>84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Abadi</vt:lpstr>
      <vt:lpstr>Arial</vt:lpstr>
      <vt:lpstr>Calibri</vt:lpstr>
      <vt:lpstr>Calibri Light</vt:lpstr>
      <vt:lpstr>libre franklin</vt:lpstr>
      <vt:lpstr>Lucida Sans</vt:lpstr>
      <vt:lpstr>Celestial</vt:lpstr>
      <vt:lpstr>Galaxies</vt:lpstr>
      <vt:lpstr>Background AND MOTIVation</vt:lpstr>
      <vt:lpstr>Galaxy classes</vt:lpstr>
      <vt:lpstr>DATASET BAckground</vt:lpstr>
      <vt:lpstr>Classification: Convolutional Neural Networks</vt:lpstr>
      <vt:lpstr>Neural Network Architecture</vt:lpstr>
      <vt:lpstr>CNN Architecture</vt:lpstr>
      <vt:lpstr>Neural Network Results</vt:lpstr>
      <vt:lpstr>Neural Network: Extra Content</vt:lpstr>
      <vt:lpstr>Methodology for machine learning classifier (svm)</vt:lpstr>
      <vt:lpstr>Svm &amp; PCA</vt:lpstr>
      <vt:lpstr>SVM results</vt:lpstr>
      <vt:lpstr>PCA results</vt:lpstr>
      <vt:lpstr>COnclusions</vt:lpstr>
      <vt:lpstr>Limitations on the analysis and what could be improved</vt:lpstr>
      <vt:lpstr>Dataset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Football: Winning Plays</dc:title>
  <dc:creator>Jumaa, Kavell Kamil</dc:creator>
  <cp:lastModifiedBy>Jumaa, Kavell Kamil</cp:lastModifiedBy>
  <cp:revision>1</cp:revision>
  <dcterms:created xsi:type="dcterms:W3CDTF">2020-12-10T03:20:48Z</dcterms:created>
  <dcterms:modified xsi:type="dcterms:W3CDTF">2021-04-30T01:51:15Z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0x010100B29F6D8DADA8EC468F3B83F7B0A1611D</vt:lpwstr>
  </property>
</Properties>
</file>